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65"/>
  </p:notesMasterIdLst>
  <p:handoutMasterIdLst>
    <p:handoutMasterId r:id="rId66"/>
  </p:handoutMasterIdLst>
  <p:sldIdLst>
    <p:sldId id="352" r:id="rId2"/>
    <p:sldId id="550" r:id="rId3"/>
    <p:sldId id="551" r:id="rId4"/>
    <p:sldId id="552" r:id="rId5"/>
    <p:sldId id="553" r:id="rId6"/>
    <p:sldId id="554" r:id="rId7"/>
    <p:sldId id="555" r:id="rId8"/>
    <p:sldId id="561" r:id="rId9"/>
    <p:sldId id="562" r:id="rId10"/>
    <p:sldId id="563" r:id="rId11"/>
    <p:sldId id="564" r:id="rId12"/>
    <p:sldId id="565" r:id="rId13"/>
    <p:sldId id="566" r:id="rId14"/>
    <p:sldId id="556" r:id="rId15"/>
    <p:sldId id="557" r:id="rId16"/>
    <p:sldId id="559" r:id="rId17"/>
    <p:sldId id="560" r:id="rId18"/>
    <p:sldId id="567" r:id="rId19"/>
    <p:sldId id="569" r:id="rId20"/>
    <p:sldId id="570" r:id="rId21"/>
    <p:sldId id="568" r:id="rId22"/>
    <p:sldId id="571" r:id="rId23"/>
    <p:sldId id="572" r:id="rId24"/>
    <p:sldId id="578" r:id="rId25"/>
    <p:sldId id="573" r:id="rId26"/>
    <p:sldId id="575" r:id="rId27"/>
    <p:sldId id="576" r:id="rId28"/>
    <p:sldId id="583" r:id="rId29"/>
    <p:sldId id="577" r:id="rId30"/>
    <p:sldId id="574" r:id="rId31"/>
    <p:sldId id="581" r:id="rId32"/>
    <p:sldId id="584" r:id="rId33"/>
    <p:sldId id="585" r:id="rId34"/>
    <p:sldId id="586" r:id="rId35"/>
    <p:sldId id="579" r:id="rId36"/>
    <p:sldId id="587" r:id="rId37"/>
    <p:sldId id="588" r:id="rId38"/>
    <p:sldId id="589" r:id="rId39"/>
    <p:sldId id="590" r:id="rId40"/>
    <p:sldId id="591" r:id="rId41"/>
    <p:sldId id="592" r:id="rId42"/>
    <p:sldId id="593" r:id="rId43"/>
    <p:sldId id="595" r:id="rId44"/>
    <p:sldId id="604" r:id="rId45"/>
    <p:sldId id="605" r:id="rId46"/>
    <p:sldId id="594" r:id="rId47"/>
    <p:sldId id="580" r:id="rId48"/>
    <p:sldId id="596" r:id="rId49"/>
    <p:sldId id="597" r:id="rId50"/>
    <p:sldId id="598" r:id="rId51"/>
    <p:sldId id="599" r:id="rId52"/>
    <p:sldId id="600" r:id="rId53"/>
    <p:sldId id="601" r:id="rId54"/>
    <p:sldId id="602" r:id="rId55"/>
    <p:sldId id="603" r:id="rId56"/>
    <p:sldId id="606" r:id="rId57"/>
    <p:sldId id="607" r:id="rId58"/>
    <p:sldId id="608" r:id="rId59"/>
    <p:sldId id="582" r:id="rId60"/>
    <p:sldId id="609" r:id="rId61"/>
    <p:sldId id="610" r:id="rId62"/>
    <p:sldId id="611" r:id="rId63"/>
    <p:sldId id="612" r:id="rId6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91">
          <p15:clr>
            <a:srgbClr val="A4A3A4"/>
          </p15:clr>
        </p15:guide>
        <p15:guide id="2" orient="horz" pos="144">
          <p15:clr>
            <a:srgbClr val="A4A3A4"/>
          </p15:clr>
        </p15:guide>
        <p15:guide id="3" orient="horz" pos="3140">
          <p15:clr>
            <a:srgbClr val="A4A3A4"/>
          </p15:clr>
        </p15:guide>
        <p15:guide id="4" orient="horz" pos="1200">
          <p15:clr>
            <a:srgbClr val="A4A3A4"/>
          </p15:clr>
        </p15:guide>
        <p15:guide id="5" orient="horz" pos="1488">
          <p15:clr>
            <a:srgbClr val="A4A3A4"/>
          </p15:clr>
        </p15:guide>
        <p15:guide id="6" pos="2880">
          <p15:clr>
            <a:srgbClr val="A4A3A4"/>
          </p15:clr>
        </p15:guide>
        <p15:guide id="7" pos="408">
          <p15:clr>
            <a:srgbClr val="A4A3A4"/>
          </p15:clr>
        </p15:guide>
        <p15:guide id="8" pos="5520">
          <p15:clr>
            <a:srgbClr val="A4A3A4"/>
          </p15:clr>
        </p15:guide>
        <p15:guide id="9" pos="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hiddenSlides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E7FFE7"/>
    <a:srgbClr val="FFE781"/>
    <a:srgbClr val="F7FBC5"/>
    <a:srgbClr val="FFFFCC"/>
    <a:srgbClr val="FF66FF"/>
    <a:srgbClr val="CC9900"/>
    <a:srgbClr val="CCFFCC"/>
    <a:srgbClr val="99CCFF"/>
    <a:srgbClr val="A7E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60F933-61D7-C5CD-6FD8-4FDA52D9AE7F}" v="9" dt="2024-04-03T15:27:41.3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5AB1C69-6EDB-4FF4-983F-18BD219EF322}" styleName="Stredný štýl 2 - zvýrazneni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3750" autoAdjust="0"/>
  </p:normalViewPr>
  <p:slideViewPr>
    <p:cSldViewPr snapToGrid="0">
      <p:cViewPr varScale="1">
        <p:scale>
          <a:sx n="108" d="100"/>
          <a:sy n="108" d="100"/>
        </p:scale>
        <p:origin x="1758" y="78"/>
      </p:cViewPr>
      <p:guideLst>
        <p:guide orient="horz" pos="891"/>
        <p:guide orient="horz" pos="144"/>
        <p:guide orient="horz" pos="3140"/>
        <p:guide orient="horz" pos="1200"/>
        <p:guide orient="horz" pos="1488"/>
        <p:guide pos="2880"/>
        <p:guide pos="408"/>
        <p:guide pos="5520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-383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618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700">
                <a:cs typeface="+mn-cs"/>
              </a:defRPr>
            </a:lvl1pPr>
          </a:lstStyle>
          <a:p>
            <a:pPr>
              <a:defRPr/>
            </a:pPr>
            <a:r>
              <a:rPr lang="en-GB"/>
              <a:t>Copyright 2005 © Microsoft Corp &amp; Project Botticelli Ltd. E&amp;OE. For informational purposes only. No warranties of any kind are made and you have to verify all information before relying on it. You can re-use this presentation as long as  you read, agree, and  follow the guidelines described in the “Comments” field in File/Properties.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6813" y="8686800"/>
            <a:ext cx="611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fld id="{209D959A-9EEA-42F3-8A74-FE7850815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6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D0A97FD-8CBD-41CB-9B9D-CAD530F8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5863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/>
              <a:t>Prepodkladáme</a:t>
            </a:r>
            <a:r>
              <a:rPr lang="sk-SK" dirty="0"/>
              <a:t> iba pridávanie a odoberanie na/z</a:t>
            </a:r>
            <a:r>
              <a:rPr lang="sk-SK" baseline="0" dirty="0"/>
              <a:t> konca zoznamu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A97FD-8CBD-41CB-9B9D-CAD530F858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6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4 ročná prevádzka stojí 8000 eur, jeden rok stojí 2000 eur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A97FD-8CBD-41CB-9B9D-CAD530F858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7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92213" y="3926640"/>
            <a:ext cx="7197725" cy="1262063"/>
          </a:xfrm>
        </p:spPr>
        <p:txBody>
          <a:bodyPr/>
          <a:lstStyle>
            <a:lvl1pPr marL="0" indent="0" algn="ctr">
              <a:buFontTx/>
              <a:buNone/>
              <a:defRPr sz="2400" i="0">
                <a:latin typeface="Lucida Sans" pitchFamily="34" charset="0"/>
              </a:defRPr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podnadpisů</a:t>
            </a:r>
            <a:r>
              <a:rPr lang="en-GB" dirty="0"/>
              <a:t>.</a:t>
            </a:r>
          </a:p>
        </p:txBody>
      </p:sp>
      <p:sp>
        <p:nvSpPr>
          <p:cNvPr id="6072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93800" y="2194594"/>
            <a:ext cx="7216775" cy="1470025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nadpisů</a:t>
            </a:r>
            <a:r>
              <a:rPr lang="en-GB" dirty="0"/>
              <a:t>.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6238" y="255588"/>
            <a:ext cx="2132012" cy="6072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255588"/>
            <a:ext cx="6245225" cy="6072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6585" y="287672"/>
            <a:ext cx="6904037" cy="530225"/>
          </a:xfrm>
        </p:spPr>
        <p:txBody>
          <a:bodyPr/>
          <a:lstStyle>
            <a:lvl1pPr>
              <a:defRPr>
                <a:solidFill>
                  <a:srgbClr val="008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5300326"/>
          </a:xfrm>
        </p:spPr>
        <p:txBody>
          <a:bodyPr/>
          <a:lstStyle>
            <a:lvl1pPr>
              <a:buClr>
                <a:srgbClr val="E5EEC2"/>
              </a:buClr>
              <a:buSzPct val="12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1pPr>
            <a:lvl2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2pPr>
            <a:lvl3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3pPr>
            <a:lvl4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4pPr>
            <a:lvl5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k-SK" dirty="0"/>
          </a:p>
        </p:txBody>
      </p:sp>
    </p:spTree>
  </p:cSld>
  <p:clrMapOvr>
    <a:masterClrMapping/>
  </p:clrMapOvr>
  <p:transition spd="med"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1525588"/>
            <a:ext cx="4187825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525588"/>
            <a:ext cx="4189412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97088" y="303213"/>
            <a:ext cx="6904037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Nadpis</a:t>
            </a:r>
            <a:endParaRPr lang="en-GB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8613" y="1236663"/>
            <a:ext cx="8529637" cy="534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Klepnutím lze upravit styly předlohy textu.</a:t>
            </a:r>
          </a:p>
          <a:p>
            <a:pPr lvl="1"/>
            <a:r>
              <a:rPr lang="en-GB"/>
              <a:t>Druhá úroveň</a:t>
            </a:r>
          </a:p>
          <a:p>
            <a:pPr lvl="2"/>
            <a:r>
              <a:rPr lang="en-GB"/>
              <a:t>Třetí úroveň</a:t>
            </a:r>
          </a:p>
          <a:p>
            <a:pPr lvl="3"/>
            <a:r>
              <a:rPr lang="en-GB"/>
              <a:t>Čtvrtá úroveň</a:t>
            </a:r>
          </a:p>
          <a:p>
            <a:pPr lvl="4"/>
            <a:r>
              <a:rPr lang="en-GB"/>
              <a:t>Pátá úroveň</a:t>
            </a:r>
          </a:p>
        </p:txBody>
      </p:sp>
      <p:sp>
        <p:nvSpPr>
          <p:cNvPr id="606213" name="Text Box 5"/>
          <p:cNvSpPr txBox="1">
            <a:spLocks noChangeArrowheads="1"/>
          </p:cNvSpPr>
          <p:nvPr/>
        </p:nvSpPr>
        <p:spPr bwMode="auto">
          <a:xfrm>
            <a:off x="8747125" y="6561138"/>
            <a:ext cx="468313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BF3BE4A6-8317-457F-8B82-C1DF1DA08A46}" type="slidenum">
              <a:rPr lang="en-GB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cs typeface="+mn-cs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GB" sz="1400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 spd="med">
    <p:randomBar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Lucida Sans" pitchFamily="34" charset="0"/>
          <a:ea typeface="Verdana" pitchFamily="34" charset="0"/>
          <a:cs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8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1pPr>
      <a:lvl2pPr marL="987425" indent="-36195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4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2pPr>
      <a:lvl3pPr marL="1527175" indent="-26987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0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3pPr>
      <a:lvl4pPr marL="2074863" indent="-27622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4pPr>
      <a:lvl5pPr marL="2601913" indent="-26670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5pPr>
      <a:lvl6pPr marL="30591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6pPr>
      <a:lvl7pPr marL="35163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7pPr>
      <a:lvl8pPr marL="39735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8pPr>
      <a:lvl9pPr marL="44307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Lucida Sans"/>
                <a:ea typeface="Verdana"/>
              </a:rPr>
              <a:t>11. </a:t>
            </a:r>
            <a:r>
              <a:rPr lang="en-US" sz="4000" dirty="0" err="1" smtClean="0">
                <a:latin typeface="Lucida Sans"/>
                <a:ea typeface="Verdana"/>
              </a:rPr>
              <a:t>Predn</a:t>
            </a:r>
            <a:r>
              <a:rPr lang="sk-SK" sz="4000" dirty="0" err="1" smtClean="0">
                <a:latin typeface="Lucida Sans"/>
                <a:ea typeface="Verdana"/>
              </a:rPr>
              <a:t>áška</a:t>
            </a:r>
            <a:r>
              <a:rPr lang="sk-SK" sz="4000" dirty="0" smtClean="0">
                <a:latin typeface="Lucida Sans"/>
                <a:ea typeface="Verdana"/>
              </a:rPr>
              <a:t> </a:t>
            </a:r>
            <a:r>
              <a:rPr lang="en-US" sz="4000" dirty="0" smtClean="0">
                <a:latin typeface="Lucida Sans"/>
                <a:ea typeface="Verdana"/>
              </a:rPr>
              <a:t>(6.5.2024)</a:t>
            </a:r>
            <a:endParaRPr lang="en-US" sz="4000" dirty="0">
              <a:latin typeface="Lucida Sans"/>
              <a:ea typeface="Verdan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8081" y="2176393"/>
            <a:ext cx="7742172" cy="4337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ts val="1500"/>
              </a:spcBef>
              <a:spcAft>
                <a:spcPts val="15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sz="5400" b="1" dirty="0" err="1"/>
              <a:t>Hashovanie</a:t>
            </a:r>
            <a:endParaRPr lang="en-US" sz="5400" b="1" dirty="0"/>
          </a:p>
          <a:p>
            <a:pPr algn="ctr" eaLnBrk="1" hangingPunct="1">
              <a:spcBef>
                <a:spcPts val="800"/>
              </a:spcBef>
              <a:spcAft>
                <a:spcPts val="8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b="1" dirty="0"/>
              <a:t>a</a:t>
            </a:r>
            <a:r>
              <a:rPr lang="sk-SK" b="1" dirty="0"/>
              <a:t>lebo </a:t>
            </a:r>
          </a:p>
          <a:p>
            <a:pPr algn="ctr" eaLnBrk="1" hangingPunct="1">
              <a:spcBef>
                <a:spcPts val="800"/>
              </a:spcBef>
              <a:spcAft>
                <a:spcPts val="8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b="1" dirty="0"/>
              <a:t>ako rýchlo hľadať</a:t>
            </a:r>
          </a:p>
          <a:p>
            <a:pPr algn="ctr">
              <a:spcBef>
                <a:spcPts val="800"/>
              </a:spcBef>
              <a:spcAft>
                <a:spcPts val="8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b="1" dirty="0"/>
              <a:t>a</a:t>
            </a:r>
            <a:r>
              <a:rPr lang="sk-SK" b="1" dirty="0"/>
              <a:t>lebo </a:t>
            </a:r>
          </a:p>
          <a:p>
            <a:pPr algn="ctr" eaLnBrk="1" hangingPunct="1">
              <a:spcBef>
                <a:spcPts val="800"/>
              </a:spcBef>
              <a:spcAft>
                <a:spcPts val="8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sz="2400" b="1" dirty="0"/>
              <a:t>Agregovaná zložitosť, </a:t>
            </a:r>
            <a:r>
              <a:rPr lang="sk-SK" sz="2400" b="1" dirty="0" err="1"/>
              <a:t>HasSet</a:t>
            </a:r>
            <a:r>
              <a:rPr lang="sk-SK" sz="2400" b="1" dirty="0"/>
              <a:t>, </a:t>
            </a:r>
            <a:r>
              <a:rPr lang="sk-SK" sz="2400" b="1" dirty="0" err="1"/>
              <a:t>rolling</a:t>
            </a:r>
            <a:r>
              <a:rPr lang="sk-SK" sz="2400" b="1" dirty="0"/>
              <a:t> </a:t>
            </a:r>
            <a:r>
              <a:rPr lang="sk-SK" sz="2400" b="1" dirty="0" err="1" smtClean="0"/>
              <a:t>Hash</a:t>
            </a:r>
            <a:endParaRPr lang="en-US" sz="2400" b="1" dirty="0" smtClean="0"/>
          </a:p>
          <a:p>
            <a:pPr algn="ctr" eaLnBrk="1" hangingPunct="1">
              <a:spcBef>
                <a:spcPts val="800"/>
              </a:spcBef>
              <a:spcAft>
                <a:spcPts val="8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400" b="1" dirty="0"/>
          </a:p>
          <a:p>
            <a:pPr algn="r" eaLnBrk="1" hangingPunct="1">
              <a:spcBef>
                <a:spcPts val="800"/>
              </a:spcBef>
              <a:spcAft>
                <a:spcPts val="8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 b="1" dirty="0" err="1" smtClean="0"/>
              <a:t>RNDr</a:t>
            </a:r>
            <a:r>
              <a:rPr lang="en-US" sz="2800" b="1" dirty="0" smtClean="0"/>
              <a:t>. </a:t>
            </a:r>
            <a:r>
              <a:rPr lang="en-US" sz="2800" b="1" dirty="0" err="1" smtClean="0"/>
              <a:t>Juraj</a:t>
            </a:r>
            <a:r>
              <a:rPr lang="en-US" sz="2800" b="1" dirty="0" smtClean="0"/>
              <a:t> </a:t>
            </a:r>
            <a:r>
              <a:rPr lang="sk-SK" sz="2800" b="1" dirty="0" smtClean="0"/>
              <a:t>Šebej, PhD.</a:t>
            </a:r>
            <a:endParaRPr lang="sk-SK" sz="2800" b="1" dirty="0"/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nexus404.com/Blog/wp-content/uploads/2007/04/ferrari-formula-one-racing-c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0212" y="1230923"/>
            <a:ext cx="5020410" cy="5020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Amortizovaná zložitosť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02285" y="1304941"/>
            <a:ext cx="4248846" cy="3772518"/>
          </a:xfrm>
        </p:spPr>
        <p:txBody>
          <a:bodyPr/>
          <a:lstStyle/>
          <a:p>
            <a:r>
              <a:rPr lang="sk-SK" sz="2000" dirty="0"/>
              <a:t>Kúpili sme si auto ktorého cena je 4000 eur</a:t>
            </a:r>
          </a:p>
          <a:p>
            <a:r>
              <a:rPr lang="sk-SK" sz="2000" dirty="0"/>
              <a:t>Na jeho ročnú prevádzku minieme 1000</a:t>
            </a:r>
            <a:r>
              <a:rPr lang="en-US" sz="2000" dirty="0"/>
              <a:t> </a:t>
            </a:r>
            <a:r>
              <a:rPr lang="sk-SK" sz="2000" dirty="0"/>
              <a:t>eur</a:t>
            </a:r>
          </a:p>
          <a:p>
            <a:r>
              <a:rPr lang="sk-SK" sz="2000" dirty="0"/>
              <a:t>Za auto budeme platiť 4 splátky v nasledujúcich 4 rokoch</a:t>
            </a:r>
          </a:p>
          <a:p>
            <a:r>
              <a:rPr lang="sk-SK" sz="2000" dirty="0"/>
              <a:t>Koľko nás stojí ročná prevádzka auta?</a:t>
            </a:r>
          </a:p>
          <a:p>
            <a:r>
              <a:rPr lang="sk-SK" sz="2000" dirty="0"/>
              <a:t>(4000+4*1000)/4=2000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221965" y="5386983"/>
            <a:ext cx="2855345" cy="40011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Ročná amortizácia</a:t>
            </a:r>
            <a:endParaRPr lang="cs-CZ" i="1" dirty="0">
              <a:latin typeface="Courier New" pitchFamily="49" charset="0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V="1">
            <a:off x="2708031" y="4598377"/>
            <a:ext cx="342900" cy="788606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7830413"/>
      </p:ext>
    </p:extLst>
  </p:cSld>
  <p:clrMapOvr>
    <a:masterClrMapping/>
  </p:clrMapOvr>
  <p:transition spd="med">
    <p:randomBa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Amortizovaná zložitosť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dirty="0"/>
              <a:t>Pridať n prvkov do prázdneho poľa s kapacitou, kde začiatočná kapacita je 1, trvá </a:t>
            </a:r>
            <a:r>
              <a:rPr lang="sk-SK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  <a:r>
              <a:rPr lang="sk-SK" sz="2400" dirty="0"/>
              <a:t>.</a:t>
            </a:r>
          </a:p>
          <a:p>
            <a:r>
              <a:rPr lang="sk-SK" sz="2000" dirty="0"/>
              <a:t>Dôkaz</a:t>
            </a:r>
            <a:r>
              <a:rPr lang="en-US" sz="2000" dirty="0"/>
              <a:t> (my</a:t>
            </a:r>
            <a:r>
              <a:rPr lang="sk-SK" sz="2000" dirty="0" err="1"/>
              <a:t>šlienka</a:t>
            </a:r>
            <a:r>
              <a:rPr lang="en-US" sz="2000" dirty="0"/>
              <a:t>)</a:t>
            </a:r>
            <a:r>
              <a:rPr lang="sk-SK" sz="2000" dirty="0"/>
              <a:t>:</a:t>
            </a:r>
          </a:p>
          <a:p>
            <a:pPr lvl="1"/>
            <a:r>
              <a:rPr lang="sk-SK" sz="2000" dirty="0"/>
              <a:t>Predpokladajme, že máme dve operácie vieme iba </a:t>
            </a:r>
            <a:r>
              <a:rPr lang="sk-SK" sz="2000" dirty="0">
                <a:solidFill>
                  <a:srgbClr val="FF0000"/>
                </a:solidFill>
              </a:rPr>
              <a:t>vložiť prvok </a:t>
            </a:r>
            <a:r>
              <a:rPr lang="sk-SK" sz="2000" dirty="0"/>
              <a:t>ak je kapacita dostatočná a vieme </a:t>
            </a:r>
            <a:r>
              <a:rPr lang="sk-SK" sz="2000" dirty="0">
                <a:solidFill>
                  <a:srgbClr val="FF0000"/>
                </a:solidFill>
              </a:rPr>
              <a:t>zväčšiť pole</a:t>
            </a:r>
            <a:r>
              <a:rPr lang="sk-SK" sz="2000" dirty="0"/>
              <a:t> (zdvojnásobiť)</a:t>
            </a:r>
          </a:p>
          <a:p>
            <a:pPr lvl="1"/>
            <a:r>
              <a:rPr lang="sk-SK" sz="2000" dirty="0"/>
              <a:t>Jedno vkladanie trvá čas O(1), vkladaní vykonáme práve n, všetky vkladania trvajú</a:t>
            </a:r>
            <a:r>
              <a:rPr lang="en-US" sz="2000" dirty="0"/>
              <a:t> </a:t>
            </a:r>
            <a:r>
              <a:rPr lang="en-US" sz="2000" dirty="0" err="1"/>
              <a:t>spolu</a:t>
            </a:r>
            <a:r>
              <a:rPr lang="sk-SK" sz="2000" dirty="0"/>
              <a:t> O(n)</a:t>
            </a:r>
          </a:p>
          <a:p>
            <a:pPr lvl="1"/>
            <a:r>
              <a:rPr lang="sk-SK" sz="2000" dirty="0"/>
              <a:t>Ku zväčšovaniu dochádza práve vtedy, keď je aktuálny počet prvkov mocnina dvojky</a:t>
            </a:r>
            <a:r>
              <a:rPr lang="en-GB" sz="2000" dirty="0"/>
              <a:t>: </a:t>
            </a:r>
            <a:r>
              <a:rPr lang="sk-SK" sz="2000" dirty="0"/>
              <a:t>2</a:t>
            </a:r>
            <a:r>
              <a:rPr lang="sk-SK" sz="2000" baseline="30000" dirty="0"/>
              <a:t>0</a:t>
            </a:r>
            <a:r>
              <a:rPr lang="sk-SK" sz="2000" dirty="0"/>
              <a:t>, 2</a:t>
            </a:r>
            <a:r>
              <a:rPr lang="sk-SK" sz="2000" baseline="30000" dirty="0"/>
              <a:t>1</a:t>
            </a:r>
            <a:r>
              <a:rPr lang="sk-SK" sz="2000" dirty="0"/>
              <a:t>, 2</a:t>
            </a:r>
            <a:r>
              <a:rPr lang="sk-SK" sz="2000" baseline="30000" dirty="0"/>
              <a:t>2</a:t>
            </a:r>
            <a:r>
              <a:rPr lang="sk-SK" sz="2000" dirty="0"/>
              <a:t>, ... , 2</a:t>
            </a:r>
            <a:r>
              <a:rPr lang="sk-SK" sz="2000" baseline="30000" dirty="0"/>
              <a:t>k</a:t>
            </a:r>
            <a:r>
              <a:rPr lang="sk-SK" sz="2000" dirty="0"/>
              <a:t>, kde k je najväčšia mocnina dvojky taká, že</a:t>
            </a:r>
            <a:r>
              <a:rPr lang="en-GB" sz="2000" dirty="0"/>
              <a:t> </a:t>
            </a:r>
            <a:r>
              <a:rPr lang="sk-SK" sz="2000" dirty="0"/>
              <a:t>2</a:t>
            </a:r>
            <a:r>
              <a:rPr lang="sk-SK" sz="2000" baseline="30000" dirty="0"/>
              <a:t>k</a:t>
            </a:r>
            <a:r>
              <a:rPr lang="en-GB" sz="2000" baseline="30000" dirty="0"/>
              <a:t> </a:t>
            </a:r>
            <a:r>
              <a:rPr lang="en-GB" sz="2000" dirty="0">
                <a:sym typeface="Symbol" panose="05050102010706020507" pitchFamily="18" charset="2"/>
              </a:rPr>
              <a:t>&lt;</a:t>
            </a:r>
            <a:r>
              <a:rPr lang="en-GB" sz="2000" dirty="0"/>
              <a:t> n</a:t>
            </a:r>
          </a:p>
          <a:p>
            <a:pPr lvl="1"/>
            <a:r>
              <a:rPr lang="sk-SK" sz="2000" dirty="0"/>
              <a:t>Tieto zväčšovania trvajú čas O(2</a:t>
            </a:r>
            <a:r>
              <a:rPr lang="sk-SK" sz="2000" baseline="30000" dirty="0"/>
              <a:t>0</a:t>
            </a:r>
            <a:r>
              <a:rPr lang="en-GB" sz="2000" baseline="30000" dirty="0"/>
              <a:t> </a:t>
            </a:r>
            <a:r>
              <a:rPr lang="en-GB" sz="2000" dirty="0"/>
              <a:t>+</a:t>
            </a:r>
            <a:r>
              <a:rPr lang="sk-SK" sz="2000" dirty="0"/>
              <a:t> 2</a:t>
            </a:r>
            <a:r>
              <a:rPr lang="sk-SK" sz="2000" baseline="30000" dirty="0"/>
              <a:t>1</a:t>
            </a:r>
            <a:r>
              <a:rPr lang="en-GB" sz="2000" dirty="0"/>
              <a:t> +</a:t>
            </a:r>
            <a:r>
              <a:rPr lang="sk-SK" sz="2000" dirty="0"/>
              <a:t> 2</a:t>
            </a:r>
            <a:r>
              <a:rPr lang="sk-SK" sz="2000" baseline="30000" dirty="0"/>
              <a:t>2</a:t>
            </a:r>
            <a:r>
              <a:rPr lang="en-GB" sz="2000" baseline="30000" dirty="0"/>
              <a:t> </a:t>
            </a:r>
            <a:r>
              <a:rPr lang="en-GB" sz="2000" dirty="0"/>
              <a:t>+</a:t>
            </a:r>
            <a:r>
              <a:rPr lang="sk-SK" sz="2000" dirty="0"/>
              <a:t> ... </a:t>
            </a:r>
            <a:r>
              <a:rPr lang="en-GB" sz="2000" dirty="0"/>
              <a:t>+</a:t>
            </a:r>
            <a:r>
              <a:rPr lang="sk-SK" sz="2000" dirty="0"/>
              <a:t> 2</a:t>
            </a:r>
            <a:r>
              <a:rPr lang="sk-SK" sz="2000" baseline="30000" dirty="0"/>
              <a:t>k</a:t>
            </a:r>
            <a:r>
              <a:rPr lang="sk-SK" sz="2000" dirty="0"/>
              <a:t>)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sk-SK" sz="2000" dirty="0"/>
              <a:t>v zátvorke je geometrický rad, ktorého súčet je</a:t>
            </a:r>
            <a:r>
              <a:rPr lang="en-GB" sz="2000" dirty="0"/>
              <a:t> </a:t>
            </a:r>
            <a:r>
              <a:rPr lang="sk-SK" sz="2000" dirty="0"/>
              <a:t>2</a:t>
            </a:r>
            <a:r>
              <a:rPr lang="sk-SK" sz="2000" baseline="30000" dirty="0"/>
              <a:t>k</a:t>
            </a:r>
            <a:r>
              <a:rPr lang="en-GB" sz="2000" baseline="30000" dirty="0"/>
              <a:t>+1</a:t>
            </a:r>
            <a:r>
              <a:rPr lang="sk-SK" sz="2000" dirty="0"/>
              <a:t> </a:t>
            </a:r>
            <a:r>
              <a:rPr lang="en-GB" sz="2000" dirty="0"/>
              <a:t>– 1 &lt; 2n</a:t>
            </a:r>
          </a:p>
          <a:p>
            <a:pPr lvl="1"/>
            <a:r>
              <a:rPr lang="sk-SK" sz="2000" dirty="0"/>
              <a:t>Výsledná zložitosť je O(n) + O(2n) = </a:t>
            </a:r>
            <a:r>
              <a:rPr lang="sk-SK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 rot="16200000">
            <a:off x="7629339" y="4692392"/>
            <a:ext cx="2083777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čas kopírovania</a:t>
            </a:r>
            <a:endParaRPr lang="cs-CZ" i="1" dirty="0">
              <a:latin typeface="Courier New" pitchFamily="49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7288823" y="4932486"/>
            <a:ext cx="1182348" cy="28135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7626173" y="5681976"/>
            <a:ext cx="150663" cy="477235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030472" y="6150114"/>
            <a:ext cx="1699050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dirty="0">
                <a:latin typeface="Trebuchet MS" pitchFamily="34" charset="0"/>
              </a:rPr>
              <a:t>2</a:t>
            </a:r>
            <a:r>
              <a:rPr lang="en-US" baseline="30000" dirty="0">
                <a:latin typeface="Trebuchet MS" pitchFamily="34" charset="0"/>
              </a:rPr>
              <a:t>k </a:t>
            </a:r>
            <a:r>
              <a:rPr lang="en-US" dirty="0">
                <a:latin typeface="Trebuchet MS" pitchFamily="34" charset="0"/>
              </a:rPr>
              <a:t>&lt; n</a:t>
            </a:r>
          </a:p>
          <a:p>
            <a:pPr algn="ctr">
              <a:buClr>
                <a:srgbClr val="000000"/>
              </a:buClr>
              <a:buSzPct val="100000"/>
            </a:pPr>
            <a:r>
              <a:rPr lang="en-US" dirty="0">
                <a:latin typeface="Trebuchet MS" pitchFamily="34" charset="0"/>
              </a:rPr>
              <a:t>2</a:t>
            </a:r>
            <a:r>
              <a:rPr lang="en-US" baseline="30000" dirty="0">
                <a:latin typeface="Trebuchet MS" pitchFamily="34" charset="0"/>
              </a:rPr>
              <a:t>k+1 </a:t>
            </a:r>
            <a:r>
              <a:rPr lang="en-US" dirty="0">
                <a:latin typeface="Trebuchet MS" pitchFamily="34" charset="0"/>
              </a:rPr>
              <a:t>&lt; 2n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312171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Amortizovaná zložitosť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dirty="0"/>
              <a:t>Pridať n prvkov do prázdneho poľa s kapacitou, kde začiatočná kapacita je 1, trvá O(n)</a:t>
            </a:r>
          </a:p>
          <a:p>
            <a:r>
              <a:rPr lang="sk-SK" sz="2400" dirty="0"/>
              <a:t>Podobne vieme ukázať, že ak vykonáme </a:t>
            </a:r>
            <a:r>
              <a:rPr lang="sk-SK" sz="2400" i="1" dirty="0">
                <a:solidFill>
                  <a:srgbClr val="FF0000"/>
                </a:solidFill>
              </a:rPr>
              <a:t>n</a:t>
            </a:r>
            <a:r>
              <a:rPr lang="sk-SK" sz="2400" dirty="0"/>
              <a:t> odobraní prvkov z poľa, časová zložitosť bude opäť </a:t>
            </a:r>
            <a:r>
              <a:rPr lang="sk-SK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</a:p>
          <a:p>
            <a:endParaRPr lang="sk-SK" sz="2400" dirty="0"/>
          </a:p>
          <a:p>
            <a:endParaRPr lang="sk-SK" sz="2400" dirty="0"/>
          </a:p>
          <a:p>
            <a:r>
              <a:rPr lang="sk-SK" sz="2400" dirty="0"/>
              <a:t>Pri amortizovanej zložitosti nás nezaujíma časová zložitosť vykonania operácie raz ale priemerná časová zložitosť operácie pri opakovanom vykonávaní</a:t>
            </a:r>
          </a:p>
          <a:p>
            <a:endParaRPr lang="sk-SK" sz="2400" dirty="0"/>
          </a:p>
          <a:p>
            <a:endParaRPr lang="sk-SK" sz="2000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 flipV="1">
            <a:off x="4853354" y="2879335"/>
            <a:ext cx="984738" cy="812984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 flipV="1">
            <a:off x="7789985" y="1679330"/>
            <a:ext cx="901634" cy="165904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838092" y="3338376"/>
            <a:ext cx="3162530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V priemernom čase trvá jedna operácia čas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O(1)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84108"/>
      </p:ext>
    </p:extLst>
  </p:cSld>
  <p:clrMapOvr>
    <a:masterClrMapping/>
  </p:clrMapOvr>
  <p:transition spd="med">
    <p:randomBa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Amortizovaná zložitosť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Vieme ukázať, že vykonanie ľubovoľných n operácii v poli s kapacitou bude trvať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</a:p>
          <a:p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/>
              <a:t>Pomôže nám amortizovaná zložitosť pri riešení dnešného problému ako rýchlo vyhľadávať?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611316" y="2494315"/>
            <a:ext cx="3725237" cy="132343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Postupnosť operácii rozdelíme na bloky, kde každý blok končí zmenou kapacity.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  <a:cs typeface="Times New Roman" panose="02020603050405020304" pitchFamily="18" charset="0"/>
              </a:rPr>
              <a:t>Viac na cvičeniach?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320991"/>
      </p:ext>
    </p:extLst>
  </p:cSld>
  <p:clrMapOvr>
    <a:masterClrMapping/>
  </p:clrMapOvr>
  <p:transition spd="med">
    <p:randomBa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Pole s kapacitou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Pole s kapacitou</a:t>
            </a:r>
          </a:p>
          <a:p>
            <a:pPr eaLnBrk="1" hangingPunct="1"/>
            <a:r>
              <a:rPr lang="sk-SK" dirty="0">
                <a:latin typeface="Consolas" pitchFamily="49" charset="0"/>
                <a:cs typeface="Consolas" pitchFamily="49" charset="0"/>
              </a:rPr>
              <a:t>get</a:t>
            </a:r>
            <a:r>
              <a:rPr lang="sk-SK" dirty="0"/>
              <a:t> –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  <a:r>
              <a:rPr lang="sk-SK" dirty="0"/>
              <a:t>, 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set</a:t>
            </a:r>
            <a:r>
              <a:rPr lang="sk-SK" dirty="0"/>
              <a:t> –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  <a:r>
              <a:rPr lang="sk-SK" dirty="0"/>
              <a:t>,</a:t>
            </a:r>
            <a:br>
              <a:rPr lang="sk-SK" dirty="0"/>
            </a:br>
            <a:r>
              <a:rPr lang="sk-SK" dirty="0" err="1">
                <a:latin typeface="Consolas" pitchFamily="49" charset="0"/>
                <a:cs typeface="Consolas" pitchFamily="49" charset="0"/>
              </a:rPr>
              <a:t>add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, </a:t>
            </a:r>
            <a:r>
              <a:rPr lang="sk-SK" dirty="0" err="1">
                <a:latin typeface="Consolas" pitchFamily="49" charset="0"/>
              </a:rPr>
              <a:t>remove</a:t>
            </a:r>
            <a:r>
              <a:rPr lang="sk-SK" dirty="0"/>
              <a:t> –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  <a:r>
              <a:rPr lang="sk-SK" dirty="0"/>
              <a:t> „občas“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  <a:r>
              <a:rPr lang="sk-SK" dirty="0"/>
              <a:t>, </a:t>
            </a:r>
            <a:r>
              <a:rPr lang="sk-SK" dirty="0" err="1"/>
              <a:t>amort</a:t>
            </a:r>
            <a:r>
              <a:rPr lang="sk-SK" dirty="0"/>
              <a:t>.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  <a:r>
              <a:rPr lang="sk-SK" dirty="0"/>
              <a:t>,</a:t>
            </a:r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sk-SK" dirty="0"/>
              <a:t>hľadanie -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(n)</a:t>
            </a:r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sk-SK" dirty="0"/>
              <a:t>Ako viem hľadať rýchlejšie?</a:t>
            </a:r>
          </a:p>
          <a:p>
            <a:pPr eaLnBrk="1" hangingPunct="1"/>
            <a:r>
              <a:rPr lang="sk-SK" dirty="0"/>
              <a:t>Držať utriedené pole</a:t>
            </a:r>
          </a:p>
          <a:p>
            <a:pPr lvl="1" eaLnBrk="1" hangingPunct="1"/>
            <a:r>
              <a:rPr lang="sk-SK" dirty="0"/>
              <a:t>Binárne vyhľadávanie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O(log n)</a:t>
            </a:r>
          </a:p>
          <a:p>
            <a:pPr lvl="1" eaLnBrk="1" hangingPunct="1"/>
            <a:r>
              <a:rPr lang="sk-SK" dirty="0"/>
              <a:t>Môžeme používať indexy? Zmenia sa zložitosti?</a:t>
            </a:r>
          </a:p>
          <a:p>
            <a:pPr lvl="1" eaLnBrk="1" hangingPunct="1"/>
            <a:r>
              <a:rPr lang="sk-SK" dirty="0">
                <a:latin typeface="Consolas" pitchFamily="49" charset="0"/>
                <a:cs typeface="Consolas" pitchFamily="49" charset="0"/>
              </a:rPr>
              <a:t>Aby sme udržali pole vždy utriedene:</a:t>
            </a:r>
            <a:br>
              <a:rPr lang="sk-SK" dirty="0">
                <a:latin typeface="Consolas" pitchFamily="49" charset="0"/>
                <a:cs typeface="Consolas" pitchFamily="49" charset="0"/>
              </a:rPr>
            </a:br>
            <a:r>
              <a:rPr lang="sk-SK" dirty="0">
                <a:latin typeface="Consolas" pitchFamily="49" charset="0"/>
                <a:cs typeface="Consolas" pitchFamily="49" charset="0"/>
              </a:rPr>
              <a:t>set</a:t>
            </a:r>
            <a:r>
              <a:rPr lang="sk-SK" dirty="0"/>
              <a:t> –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  <a:r>
              <a:rPr lang="sk-SK" dirty="0"/>
              <a:t>,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 </a:t>
            </a:r>
            <a:r>
              <a:rPr lang="sk-SK" dirty="0" err="1">
                <a:latin typeface="Consolas" pitchFamily="49" charset="0"/>
                <a:cs typeface="Consolas" pitchFamily="49" charset="0"/>
              </a:rPr>
              <a:t>add</a:t>
            </a:r>
            <a:r>
              <a:rPr lang="sk-SK" dirty="0"/>
              <a:t> –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  <a:r>
              <a:rPr lang="sk-SK" dirty="0"/>
              <a:t>, </a:t>
            </a:r>
            <a:r>
              <a:rPr lang="sk-SK" dirty="0" err="1">
                <a:latin typeface="Consolas" pitchFamily="49" charset="0"/>
              </a:rPr>
              <a:t>remove</a:t>
            </a:r>
            <a:r>
              <a:rPr lang="sk-SK" dirty="0"/>
              <a:t> –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</a:p>
          <a:p>
            <a:pPr lvl="1" eaLnBrk="1" hangingPunct="1"/>
            <a:endParaRPr lang="sk-SK" dirty="0"/>
          </a:p>
          <a:p>
            <a:pPr lvl="1" eaLnBrk="1" hangingPunct="1"/>
            <a:endParaRPr lang="sk-SK" dirty="0"/>
          </a:p>
          <a:p>
            <a:pPr lvl="1" eaLnBrk="1" hangingPunct="1"/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endParaRPr lang="sk-SK" dirty="0"/>
          </a:p>
          <a:p>
            <a:pPr eaLnBrk="1" hangingPunct="1"/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dirty="0"/>
          </a:p>
          <a:p>
            <a:pPr eaLnBrk="1" hangingPunct="1"/>
            <a:endParaRPr lang="en-US" dirty="0"/>
          </a:p>
          <a:p>
            <a:endParaRPr lang="sk-SK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7457243" y="5083801"/>
            <a:ext cx="1231395" cy="85536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646829" y="4068138"/>
            <a:ext cx="2224454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Po každej operácii musíme znovu usporiadať</a:t>
            </a:r>
            <a:endParaRPr lang="cs-CZ" i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091226"/>
      </p:ext>
    </p:extLst>
  </p:cSld>
  <p:clrMapOvr>
    <a:masterClrMapping/>
  </p:clrMapOvr>
  <p:transition spd="med">
    <p:randomBa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Pole s „veštcom“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9" y="1276938"/>
            <a:ext cx="8504322" cy="1730031"/>
          </a:xfrm>
        </p:spPr>
        <p:txBody>
          <a:bodyPr/>
          <a:lstStyle/>
          <a:p>
            <a:r>
              <a:rPr lang="sk-SK" dirty="0"/>
              <a:t>Majme pole a „veštca“</a:t>
            </a:r>
          </a:p>
          <a:p>
            <a:r>
              <a:rPr lang="sk-SK" dirty="0"/>
              <a:t>Veštec vie o každom prvku povedať na aký index vo zvolenom poli patrí</a:t>
            </a:r>
          </a:p>
          <a:p>
            <a:pPr lvl="1" eaLnBrk="1" hangingPunct="1"/>
            <a:endParaRPr lang="sk-SK" dirty="0"/>
          </a:p>
          <a:p>
            <a:pPr lvl="1" eaLnBrk="1" hangingPunct="1"/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dirty="0"/>
          </a:p>
          <a:p>
            <a:pPr eaLnBrk="1" hangingPunct="1"/>
            <a:endParaRPr lang="en-US" dirty="0"/>
          </a:p>
          <a:p>
            <a:endParaRPr lang="sk-SK" dirty="0"/>
          </a:p>
        </p:txBody>
      </p:sp>
      <p:pic>
        <p:nvPicPr>
          <p:cNvPr id="3076" name="Picture 4" descr="Image result for vestec s gulo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8717" y="3193661"/>
            <a:ext cx="3730625" cy="2485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417027" y="4436345"/>
            <a:ext cx="16113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Marek</a:t>
            </a:r>
            <a:endParaRPr lang="sk-SK" sz="4000" dirty="0"/>
          </a:p>
        </p:txBody>
      </p:sp>
      <p:sp>
        <p:nvSpPr>
          <p:cNvPr id="7" name="BlokTextu 6"/>
          <p:cNvSpPr txBox="1"/>
          <p:nvPr/>
        </p:nvSpPr>
        <p:spPr>
          <a:xfrm>
            <a:off x="6740153" y="4461311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6</a:t>
            </a:r>
            <a:endParaRPr lang="sk-SK" sz="4000" dirty="0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2475883" y="4790288"/>
            <a:ext cx="1577371" cy="0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 dirty="0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4694475" y="4790288"/>
            <a:ext cx="2045678" cy="2496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 dirty="0"/>
          </a:p>
        </p:txBody>
      </p:sp>
      <p:sp>
        <p:nvSpPr>
          <p:cNvPr id="10" name="Oval Callout 4"/>
          <p:cNvSpPr/>
          <p:nvPr/>
        </p:nvSpPr>
        <p:spPr bwMode="auto">
          <a:xfrm>
            <a:off x="465992" y="3191664"/>
            <a:ext cx="3358663" cy="519351"/>
          </a:xfrm>
          <a:prstGeom prst="wedgeEllipseCallout">
            <a:avLst>
              <a:gd name="adj1" fmla="val 65368"/>
              <a:gd name="adj2" fmla="val 116796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sz="1800" dirty="0">
                <a:latin typeface="Trebuchet MS" pitchFamily="34" charset="0"/>
              </a:rPr>
              <a:t>M</a:t>
            </a:r>
            <a:r>
              <a:rPr lang="sk-SK" sz="1800" dirty="0">
                <a:latin typeface="Trebuchet MS" pitchFamily="34" charset="0"/>
              </a:rPr>
              <a:t>á</a:t>
            </a:r>
            <a:r>
              <a:rPr lang="en-GB" sz="1800" dirty="0">
                <a:latin typeface="Trebuchet MS" pitchFamily="34" charset="0"/>
              </a:rPr>
              <a:t>m </a:t>
            </a:r>
            <a:r>
              <a:rPr lang="sk-SK" sz="1800" dirty="0">
                <a:latin typeface="Trebuchet MS" pitchFamily="34" charset="0"/>
              </a:rPr>
              <a:t>pole veľkosti 7</a:t>
            </a:r>
            <a:endParaRPr lang="cs-CZ" sz="1800" dirty="0">
              <a:latin typeface="Courier New" pitchFamily="49" charset="0"/>
            </a:endParaRPr>
          </a:p>
        </p:txBody>
      </p:sp>
      <p:sp>
        <p:nvSpPr>
          <p:cNvPr id="11" name="Oval Callout 4"/>
          <p:cNvSpPr/>
          <p:nvPr/>
        </p:nvSpPr>
        <p:spPr bwMode="auto">
          <a:xfrm>
            <a:off x="360485" y="4022666"/>
            <a:ext cx="2954215" cy="519351"/>
          </a:xfrm>
          <a:prstGeom prst="wedgeEllipseCallout">
            <a:avLst>
              <a:gd name="adj1" fmla="val 88570"/>
              <a:gd name="adj2" fmla="val -27103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Kde do poľa patrí:</a:t>
            </a:r>
            <a:endParaRPr lang="cs-CZ" sz="1800" dirty="0">
              <a:latin typeface="Courier New" pitchFamily="49" charset="0"/>
            </a:endParaRPr>
          </a:p>
        </p:txBody>
      </p:sp>
      <p:sp>
        <p:nvSpPr>
          <p:cNvPr id="12" name="Oval Callout 4"/>
          <p:cNvSpPr/>
          <p:nvPr/>
        </p:nvSpPr>
        <p:spPr bwMode="auto">
          <a:xfrm>
            <a:off x="5669823" y="4022666"/>
            <a:ext cx="2610659" cy="519351"/>
          </a:xfrm>
          <a:prstGeom prst="wedgeEllipseCallout">
            <a:avLst>
              <a:gd name="adj1" fmla="val -67763"/>
              <a:gd name="adj2" fmla="val -21128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Patrí na miesto:</a:t>
            </a:r>
            <a:endParaRPr lang="cs-CZ" sz="1800" dirty="0">
              <a:latin typeface="Courier New" pitchFamily="49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107495" y="5679030"/>
            <a:ext cx="869128" cy="40011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prvok</a:t>
            </a:r>
            <a:endParaRPr lang="cs-CZ" dirty="0">
              <a:latin typeface="Courier New" pitchFamily="49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6775589" y="5684853"/>
            <a:ext cx="869128" cy="40011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index</a:t>
            </a:r>
            <a:endParaRPr lang="cs-CZ" dirty="0">
              <a:latin typeface="Courier New" pitchFamily="49" charset="0"/>
            </a:endParaRPr>
          </a:p>
        </p:txBody>
      </p:sp>
      <p:sp>
        <p:nvSpPr>
          <p:cNvPr id="15" name="Line 5"/>
          <p:cNvSpPr>
            <a:spLocks noChangeShapeType="1"/>
          </p:cNvSpPr>
          <p:nvPr/>
        </p:nvSpPr>
        <p:spPr bwMode="auto">
          <a:xfrm flipV="1">
            <a:off x="1494693" y="4955695"/>
            <a:ext cx="153696" cy="72333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 dirty="0"/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 flipH="1" flipV="1">
            <a:off x="7051431" y="4980661"/>
            <a:ext cx="137778" cy="698366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21039249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Programujeme veštca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9" y="1276938"/>
            <a:ext cx="8504322" cy="1730031"/>
          </a:xfrm>
        </p:spPr>
        <p:txBody>
          <a:bodyPr/>
          <a:lstStyle/>
          <a:p>
            <a:r>
              <a:rPr lang="sk-SK" sz="2200" dirty="0"/>
              <a:t>Veštca nahradíme funkciou z množiny slov na indexy v poli</a:t>
            </a:r>
          </a:p>
          <a:p>
            <a:r>
              <a:rPr lang="sk-SK" sz="2200" dirty="0"/>
              <a:t>Funkcia nám vypočíta </a:t>
            </a:r>
            <a:r>
              <a:rPr lang="sk-SK" sz="2200" dirty="0" err="1"/>
              <a:t>hash</a:t>
            </a:r>
            <a:r>
              <a:rPr lang="sk-SK" sz="2200" dirty="0"/>
              <a:t> pre daný reťazec, preto ju budeme nazývať </a:t>
            </a:r>
            <a:r>
              <a:rPr lang="sk-SK" sz="2200" dirty="0" err="1"/>
              <a:t>hash-ovacou</a:t>
            </a:r>
            <a:r>
              <a:rPr lang="sk-SK" sz="2200" dirty="0"/>
              <a:t> funkciou</a:t>
            </a:r>
          </a:p>
          <a:p>
            <a:pPr lvl="1" eaLnBrk="1" hangingPunct="1"/>
            <a:endParaRPr lang="sk-SK" dirty="0"/>
          </a:p>
          <a:p>
            <a:pPr lvl="1" eaLnBrk="1" hangingPunct="1"/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dirty="0"/>
          </a:p>
          <a:p>
            <a:pPr eaLnBrk="1" hangingPunct="1"/>
            <a:endParaRPr lang="en-US" dirty="0"/>
          </a:p>
          <a:p>
            <a:endParaRPr lang="sk-SK" dirty="0"/>
          </a:p>
        </p:txBody>
      </p:sp>
      <p:grpSp>
        <p:nvGrpSpPr>
          <p:cNvPr id="25" name="Skupina 24"/>
          <p:cNvGrpSpPr/>
          <p:nvPr/>
        </p:nvGrpSpPr>
        <p:grpSpPr>
          <a:xfrm>
            <a:off x="360485" y="3191664"/>
            <a:ext cx="7919997" cy="3395307"/>
            <a:chOff x="360485" y="3191664"/>
            <a:chExt cx="7919997" cy="3395307"/>
          </a:xfrm>
        </p:grpSpPr>
        <p:pic>
          <p:nvPicPr>
            <p:cNvPr id="3076" name="Picture 4" descr="Image result for vestec s gulou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8717" y="3193661"/>
              <a:ext cx="3730625" cy="24853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BlokTextu 6"/>
            <p:cNvSpPr txBox="1"/>
            <p:nvPr/>
          </p:nvSpPr>
          <p:spPr>
            <a:xfrm>
              <a:off x="6740153" y="4461311"/>
              <a:ext cx="47000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/>
                <a:t>6</a:t>
              </a:r>
              <a:endParaRPr lang="sk-SK" sz="4000" dirty="0"/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2475883" y="4790288"/>
              <a:ext cx="1577371" cy="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4694475" y="4790288"/>
              <a:ext cx="2045678" cy="24966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  <p:sp>
          <p:nvSpPr>
            <p:cNvPr id="10" name="Oval Callout 4"/>
            <p:cNvSpPr/>
            <p:nvPr/>
          </p:nvSpPr>
          <p:spPr bwMode="auto">
            <a:xfrm>
              <a:off x="465992" y="3191664"/>
              <a:ext cx="3358663" cy="519351"/>
            </a:xfrm>
            <a:prstGeom prst="wedgeEllipseCallout">
              <a:avLst>
                <a:gd name="adj1" fmla="val 65368"/>
                <a:gd name="adj2" fmla="val 116796"/>
              </a:avLst>
            </a:prstGeom>
            <a:solidFill>
              <a:srgbClr val="E7FFE7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GB" sz="1800" dirty="0">
                  <a:latin typeface="Trebuchet MS" pitchFamily="34" charset="0"/>
                </a:rPr>
                <a:t>M</a:t>
              </a:r>
              <a:r>
                <a:rPr lang="sk-SK" sz="1800" dirty="0">
                  <a:latin typeface="Trebuchet MS" pitchFamily="34" charset="0"/>
                </a:rPr>
                <a:t>á</a:t>
              </a:r>
              <a:r>
                <a:rPr lang="en-GB" sz="1800" dirty="0">
                  <a:latin typeface="Trebuchet MS" pitchFamily="34" charset="0"/>
                </a:rPr>
                <a:t>m </a:t>
              </a:r>
              <a:r>
                <a:rPr lang="sk-SK" sz="1800" dirty="0">
                  <a:latin typeface="Trebuchet MS" pitchFamily="34" charset="0"/>
                </a:rPr>
                <a:t>pole veľkosti 7</a:t>
              </a:r>
              <a:endParaRPr lang="cs-CZ" sz="1800" dirty="0">
                <a:latin typeface="Courier New" pitchFamily="49" charset="0"/>
              </a:endParaRPr>
            </a:p>
          </p:txBody>
        </p:sp>
        <p:sp>
          <p:nvSpPr>
            <p:cNvPr id="11" name="Oval Callout 4"/>
            <p:cNvSpPr/>
            <p:nvPr/>
          </p:nvSpPr>
          <p:spPr bwMode="auto">
            <a:xfrm>
              <a:off x="360485" y="4022666"/>
              <a:ext cx="2954215" cy="519351"/>
            </a:xfrm>
            <a:prstGeom prst="wedgeEllipseCallout">
              <a:avLst>
                <a:gd name="adj1" fmla="val 88570"/>
                <a:gd name="adj2" fmla="val -27103"/>
              </a:avLst>
            </a:prstGeom>
            <a:solidFill>
              <a:srgbClr val="E7FFE7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sk-SK" sz="1800" dirty="0">
                  <a:latin typeface="Trebuchet MS" pitchFamily="34" charset="0"/>
                </a:rPr>
                <a:t>Kde do poľa patrí:</a:t>
              </a:r>
              <a:endParaRPr lang="cs-CZ" sz="1800" dirty="0">
                <a:latin typeface="Courier New" pitchFamily="49" charset="0"/>
              </a:endParaRPr>
            </a:p>
          </p:txBody>
        </p:sp>
        <p:sp>
          <p:nvSpPr>
            <p:cNvPr id="12" name="Oval Callout 4"/>
            <p:cNvSpPr/>
            <p:nvPr/>
          </p:nvSpPr>
          <p:spPr bwMode="auto">
            <a:xfrm>
              <a:off x="5669823" y="4022666"/>
              <a:ext cx="2610659" cy="519351"/>
            </a:xfrm>
            <a:prstGeom prst="wedgeEllipseCallout">
              <a:avLst>
                <a:gd name="adj1" fmla="val -86286"/>
                <a:gd name="adj2" fmla="val 68598"/>
              </a:avLst>
            </a:prstGeom>
            <a:solidFill>
              <a:srgbClr val="E7FFE7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sk-SK" sz="1800" dirty="0">
                  <a:latin typeface="Trebuchet MS" pitchFamily="34" charset="0"/>
                </a:rPr>
                <a:t>Patrí na miesto:</a:t>
              </a:r>
              <a:endParaRPr lang="cs-CZ" sz="1800" dirty="0">
                <a:latin typeface="Courier New" pitchFamily="49" charset="0"/>
              </a:endParaRPr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1107495" y="5679030"/>
              <a:ext cx="869128" cy="40011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19050" algn="ctr">
              <a:solidFill>
                <a:srgbClr val="CC9900"/>
              </a:solidFill>
              <a:prstDash val="sysDash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sk-SK" dirty="0">
                  <a:latin typeface="Trebuchet MS" pitchFamily="34" charset="0"/>
                </a:rPr>
                <a:t>prvok</a:t>
              </a:r>
              <a:endParaRPr lang="cs-CZ" dirty="0">
                <a:latin typeface="Courier New" pitchFamily="49" charset="0"/>
              </a:endParaRPr>
            </a:p>
          </p:txBody>
        </p:sp>
        <p:sp>
          <p:nvSpPr>
            <p:cNvPr id="14" name="Text Box 5"/>
            <p:cNvSpPr txBox="1">
              <a:spLocks noChangeArrowheads="1"/>
            </p:cNvSpPr>
            <p:nvPr/>
          </p:nvSpPr>
          <p:spPr bwMode="auto">
            <a:xfrm>
              <a:off x="6740153" y="5684853"/>
              <a:ext cx="904564" cy="707886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19050" algn="ctr">
              <a:solidFill>
                <a:srgbClr val="CC9900"/>
              </a:solidFill>
              <a:prstDash val="sysDash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sk-SK" dirty="0">
                  <a:latin typeface="Trebuchet MS" pitchFamily="34" charset="0"/>
                </a:rPr>
                <a:t>index,</a:t>
              </a:r>
            </a:p>
            <a:p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sk-SK" dirty="0" err="1">
                  <a:latin typeface="Trebuchet MS" pitchFamily="34" charset="0"/>
                </a:rPr>
                <a:t>hash</a:t>
              </a:r>
              <a:endParaRPr lang="cs-CZ" dirty="0">
                <a:latin typeface="Courier New" pitchFamily="49" charset="0"/>
              </a:endParaRPr>
            </a:p>
          </p:txBody>
        </p:sp>
        <p:sp>
          <p:nvSpPr>
            <p:cNvPr id="15" name="Line 5"/>
            <p:cNvSpPr>
              <a:spLocks noChangeShapeType="1"/>
            </p:cNvSpPr>
            <p:nvPr/>
          </p:nvSpPr>
          <p:spPr bwMode="auto">
            <a:xfrm flipV="1">
              <a:off x="1494693" y="4955695"/>
              <a:ext cx="153696" cy="723333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  <p:sp>
          <p:nvSpPr>
            <p:cNvPr id="16" name="Line 5"/>
            <p:cNvSpPr>
              <a:spLocks noChangeShapeType="1"/>
            </p:cNvSpPr>
            <p:nvPr/>
          </p:nvSpPr>
          <p:spPr bwMode="auto">
            <a:xfrm flipH="1" flipV="1">
              <a:off x="7051431" y="4980661"/>
              <a:ext cx="137778" cy="698366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  <p:sp>
          <p:nvSpPr>
            <p:cNvPr id="5" name="BlokTextu 4"/>
            <p:cNvSpPr txBox="1"/>
            <p:nvPr/>
          </p:nvSpPr>
          <p:spPr>
            <a:xfrm rot="18674279">
              <a:off x="3723356" y="4559456"/>
              <a:ext cx="12618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2400" b="1" dirty="0">
                  <a:solidFill>
                    <a:srgbClr val="00B0F0"/>
                  </a:solidFill>
                </a:rPr>
                <a:t>funkcia</a:t>
              </a:r>
            </a:p>
          </p:txBody>
        </p:sp>
        <p:cxnSp>
          <p:nvCxnSpPr>
            <p:cNvPr id="17" name="Rovná spojnica 16"/>
            <p:cNvCxnSpPr/>
            <p:nvPr/>
          </p:nvCxnSpPr>
          <p:spPr bwMode="auto">
            <a:xfrm>
              <a:off x="4774223" y="3451339"/>
              <a:ext cx="677008" cy="712332"/>
            </a:xfrm>
            <a:prstGeom prst="lin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 w="635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" name="Rovná spojnica 18"/>
            <p:cNvCxnSpPr/>
            <p:nvPr/>
          </p:nvCxnSpPr>
          <p:spPr bwMode="auto">
            <a:xfrm flipH="1">
              <a:off x="4834071" y="3451339"/>
              <a:ext cx="523990" cy="712332"/>
            </a:xfrm>
            <a:prstGeom prst="lin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 w="635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1" name="Text Box 5"/>
            <p:cNvSpPr txBox="1">
              <a:spLocks noChangeArrowheads="1"/>
            </p:cNvSpPr>
            <p:nvPr/>
          </p:nvSpPr>
          <p:spPr bwMode="auto">
            <a:xfrm>
              <a:off x="3605092" y="5879085"/>
              <a:ext cx="1459523" cy="707886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19050" algn="ctr">
              <a:solidFill>
                <a:srgbClr val="CC9900"/>
              </a:solidFill>
              <a:prstDash val="sysDash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sk-SK" dirty="0" err="1">
                  <a:latin typeface="Trebuchet MS" pitchFamily="34" charset="0"/>
                </a:rPr>
                <a:t>hashovacia</a:t>
              </a:r>
              <a:r>
                <a:rPr lang="sk-SK" dirty="0">
                  <a:latin typeface="Trebuchet MS" pitchFamily="34" charset="0"/>
                </a:rPr>
                <a:t> funkcia</a:t>
              </a:r>
              <a:endParaRPr lang="cs-CZ" dirty="0">
                <a:latin typeface="Courier New" pitchFamily="49" charset="0"/>
              </a:endParaRPr>
            </a:p>
          </p:txBody>
        </p:sp>
        <p:sp>
          <p:nvSpPr>
            <p:cNvPr id="22" name="Line 5"/>
            <p:cNvSpPr>
              <a:spLocks noChangeShapeType="1"/>
            </p:cNvSpPr>
            <p:nvPr/>
          </p:nvSpPr>
          <p:spPr bwMode="auto">
            <a:xfrm flipH="1" flipV="1">
              <a:off x="4334854" y="5144231"/>
              <a:ext cx="9253" cy="735698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sp>
        <p:nvSpPr>
          <p:cNvPr id="23" name="BlokTextu 22"/>
          <p:cNvSpPr txBox="1"/>
          <p:nvPr/>
        </p:nvSpPr>
        <p:spPr>
          <a:xfrm>
            <a:off x="417027" y="4436345"/>
            <a:ext cx="16113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Marek</a:t>
            </a:r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615808286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Hash-ovacia</a:t>
            </a:r>
            <a:r>
              <a:rPr lang="sk-SK" dirty="0"/>
              <a:t> funkcia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3606654"/>
            <a:ext cx="8574505" cy="2970609"/>
          </a:xfrm>
        </p:spPr>
        <p:txBody>
          <a:bodyPr/>
          <a:lstStyle/>
          <a:p>
            <a:r>
              <a:rPr lang="sk-SK" sz="2600" dirty="0"/>
              <a:t>Sčítame </a:t>
            </a:r>
            <a:r>
              <a:rPr lang="sk-SK" sz="2600" dirty="0" err="1"/>
              <a:t>unicode</a:t>
            </a:r>
            <a:r>
              <a:rPr lang="sk-SK" sz="2600" dirty="0"/>
              <a:t> hodnoty znakov z reťazca </a:t>
            </a:r>
            <a:r>
              <a:rPr lang="sk-SK" sz="2600" kern="1200" dirty="0">
                <a:solidFill>
                  <a:srgbClr val="6A3E3E"/>
                </a:solidFill>
                <a:latin typeface="Consolas" panose="020B0609020204030204" pitchFamily="49" charset="0"/>
                <a:ea typeface="+mn-ea"/>
                <a:cs typeface="Arial" charset="0"/>
              </a:rPr>
              <a:t>s</a:t>
            </a:r>
            <a:r>
              <a:rPr lang="sk-SK" sz="2600" dirty="0"/>
              <a:t> a vypočítame zvyšok súčtu po delení </a:t>
            </a:r>
            <a:r>
              <a:rPr lang="sk-SK" sz="2600" kern="1200" dirty="0" err="1">
                <a:solidFill>
                  <a:srgbClr val="6A3E3E"/>
                </a:solidFill>
                <a:latin typeface="Consolas" panose="020B0609020204030204" pitchFamily="49" charset="0"/>
                <a:ea typeface="+mn-ea"/>
                <a:cs typeface="Arial" charset="0"/>
              </a:rPr>
              <a:t>velkost</a:t>
            </a:r>
            <a:r>
              <a:rPr lang="sk-SK" sz="2600" dirty="0" err="1"/>
              <a:t>-ou</a:t>
            </a:r>
            <a:endParaRPr lang="sk-SK" sz="2600" dirty="0"/>
          </a:p>
          <a:p>
            <a:endParaRPr lang="sk-SK" sz="2600" dirty="0"/>
          </a:p>
          <a:p>
            <a:r>
              <a:rPr lang="sk-SK" sz="2600" i="1" dirty="0" err="1"/>
              <a:t>Hash-ovacou</a:t>
            </a:r>
            <a:r>
              <a:rPr lang="sk-SK" sz="2600" i="1" dirty="0"/>
              <a:t> </a:t>
            </a:r>
            <a:r>
              <a:rPr lang="sk-SK" sz="2600" i="1" dirty="0" err="1"/>
              <a:t>funkcou</a:t>
            </a:r>
            <a:r>
              <a:rPr lang="sk-SK" sz="2600" i="1" dirty="0"/>
              <a:t> (</a:t>
            </a:r>
            <a:r>
              <a:rPr lang="sk-SK" sz="2600" i="1" dirty="0" err="1"/>
              <a:t>hash</a:t>
            </a:r>
            <a:r>
              <a:rPr lang="sk-SK" sz="2600" i="1" dirty="0"/>
              <a:t> </a:t>
            </a:r>
            <a:r>
              <a:rPr lang="sk-SK" sz="2600" i="1" dirty="0" err="1"/>
              <a:t>function</a:t>
            </a:r>
            <a:r>
              <a:rPr lang="sk-SK" sz="2600" i="1" dirty="0"/>
              <a:t>)</a:t>
            </a:r>
            <a:r>
              <a:rPr lang="sk-SK" sz="2600" dirty="0"/>
              <a:t> nazveme</a:t>
            </a:r>
            <a:r>
              <a:rPr lang="sk-SK" sz="2600" i="1" dirty="0"/>
              <a:t> </a:t>
            </a:r>
            <a:r>
              <a:rPr lang="sk-SK" sz="2600" dirty="0"/>
              <a:t>každú funkciu, ktorá priradzuje dátam ľubovoľnej veľkosti hodnotu z konečnej množiny</a:t>
            </a:r>
            <a:br>
              <a:rPr lang="sk-SK" sz="2600" dirty="0"/>
            </a:br>
            <a:endParaRPr lang="sk-SK" sz="2600" i="1" dirty="0"/>
          </a:p>
        </p:txBody>
      </p:sp>
      <p:sp>
        <p:nvSpPr>
          <p:cNvPr id="4" name="BlokTextu 3"/>
          <p:cNvSpPr txBox="1"/>
          <p:nvPr/>
        </p:nvSpPr>
        <p:spPr>
          <a:xfrm>
            <a:off x="296778" y="1298331"/>
            <a:ext cx="765626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zaHashujRetazec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(String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sk-SK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velkost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sk-SK" sz="1800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sk-SK" sz="18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sucet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</a:p>
          <a:p>
            <a:r>
              <a:rPr lang="sk-SK" sz="1800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nn-NO" sz="1800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nn-NO" sz="18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18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1800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nn-NO" sz="18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180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nn-NO" sz="1800" dirty="0">
                <a:solidFill>
                  <a:srgbClr val="6A3E3E"/>
                </a:solidFill>
                <a:latin typeface="Consolas" panose="020B0609020204030204" pitchFamily="49" charset="0"/>
              </a:rPr>
              <a:t>s</a:t>
            </a:r>
            <a:r>
              <a:rPr lang="nn-NO" sz="1800" dirty="0">
                <a:solidFill>
                  <a:srgbClr val="000000"/>
                </a:solidFill>
                <a:latin typeface="Consolas" panose="020B0609020204030204" pitchFamily="49" charset="0"/>
              </a:rPr>
              <a:t>.length(); </a:t>
            </a:r>
            <a:r>
              <a:rPr lang="nn-NO" sz="18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1800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r>
              <a:rPr lang="sk-SK" sz="1800" dirty="0">
                <a:solidFill>
                  <a:srgbClr val="6A3E3E"/>
                </a:solidFill>
                <a:latin typeface="Consolas" panose="020B0609020204030204" pitchFamily="49" charset="0"/>
              </a:rPr>
              <a:t>      </a:t>
            </a:r>
            <a:r>
              <a:rPr lang="sk-SK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sucet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 += (</a:t>
            </a:r>
            <a:r>
              <a:rPr lang="sk-SK" sz="18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)(</a:t>
            </a:r>
            <a:r>
              <a:rPr lang="sk-SK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s</a:t>
            </a:r>
            <a:r>
              <a:rPr lang="sk-SK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.charAt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8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sk-SK" sz="18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800" dirty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sk-SK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hash</a:t>
            </a:r>
            <a:r>
              <a:rPr lang="sk-SK" sz="1800" dirty="0">
                <a:solidFill>
                  <a:srgbClr val="6A3E3E"/>
                </a:solidFill>
                <a:latin typeface="Consolas" panose="020B0609020204030204" pitchFamily="49" charset="0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sk-SK" sz="1800" dirty="0">
                <a:solidFill>
                  <a:srgbClr val="6A3E3E"/>
                </a:solidFill>
                <a:latin typeface="Consolas" panose="020B0609020204030204" pitchFamily="49" charset="0"/>
              </a:rPr>
              <a:t> </a:t>
            </a:r>
            <a:r>
              <a:rPr lang="sk-SK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sucet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% </a:t>
            </a:r>
            <a:r>
              <a:rPr lang="sk-SK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velkost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sk-SK" sz="1800" dirty="0">
              <a:solidFill>
                <a:srgbClr val="6A3E3E"/>
              </a:solidFill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sk-SK" sz="1800" dirty="0" err="1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sk-SK" sz="1800" dirty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sk-SK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hash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3061066114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Ukladáme na základe </a:t>
            </a:r>
            <a:r>
              <a:rPr lang="sk-SK" dirty="0" err="1"/>
              <a:t>Hash</a:t>
            </a:r>
            <a:r>
              <a:rPr lang="sk-SK" dirty="0"/>
              <a:t>-u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1140947"/>
          </a:xfrm>
        </p:spPr>
        <p:txBody>
          <a:bodyPr/>
          <a:lstStyle/>
          <a:p>
            <a:r>
              <a:rPr lang="sk-SK" sz="2400" dirty="0"/>
              <a:t>Do 7 prvkového poľa chceme uložiť mená:</a:t>
            </a:r>
            <a:br>
              <a:rPr lang="sk-SK" sz="2400" dirty="0"/>
            </a:br>
            <a:r>
              <a:rPr lang="en-US" sz="2400" dirty="0"/>
              <a:t>Ali, Daniela, Marek, Nicol, Sophia, Daniel, </a:t>
            </a:r>
            <a:r>
              <a:rPr lang="en-US" sz="2400" dirty="0" err="1"/>
              <a:t>Sona</a:t>
            </a:r>
            <a:endParaRPr lang="sk-SK" sz="2400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035341"/>
              </p:ext>
            </p:extLst>
          </p:nvPr>
        </p:nvGraphicFramePr>
        <p:xfrm>
          <a:off x="990907" y="2629161"/>
          <a:ext cx="2552393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52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k-SK" sz="18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BlokTextu 4"/>
          <p:cNvSpPr txBox="1"/>
          <p:nvPr/>
        </p:nvSpPr>
        <p:spPr>
          <a:xfrm>
            <a:off x="545123" y="259969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545123" y="299858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545123" y="338474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545123" y="376199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3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545123" y="410797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4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545123" y="447895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5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545123" y="482493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6</a:t>
            </a:r>
          </a:p>
        </p:txBody>
      </p:sp>
      <p:grpSp>
        <p:nvGrpSpPr>
          <p:cNvPr id="49" name="Skupina 48"/>
          <p:cNvGrpSpPr/>
          <p:nvPr/>
        </p:nvGrpSpPr>
        <p:grpSpPr>
          <a:xfrm>
            <a:off x="1004991" y="2612005"/>
            <a:ext cx="6099178" cy="800220"/>
            <a:chOff x="1004991" y="2612005"/>
            <a:chExt cx="6099178" cy="800220"/>
          </a:xfrm>
        </p:grpSpPr>
        <p:grpSp>
          <p:nvGrpSpPr>
            <p:cNvPr id="34" name="Skupina 33"/>
            <p:cNvGrpSpPr/>
            <p:nvPr/>
          </p:nvGrpSpPr>
          <p:grpSpPr>
            <a:xfrm>
              <a:off x="4596348" y="2979114"/>
              <a:ext cx="2507821" cy="433111"/>
              <a:chOff x="4596348" y="2979114"/>
              <a:chExt cx="2507821" cy="433111"/>
            </a:xfrm>
          </p:grpSpPr>
          <p:sp>
            <p:nvSpPr>
              <p:cNvPr id="15" name="BlokTextu 14"/>
              <p:cNvSpPr txBox="1"/>
              <p:nvPr/>
            </p:nvSpPr>
            <p:spPr>
              <a:xfrm>
                <a:off x="4596348" y="2979114"/>
                <a:ext cx="10567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Daniela</a:t>
                </a:r>
                <a:endParaRPr lang="sk-SK" dirty="0"/>
              </a:p>
            </p:txBody>
          </p:sp>
          <p:sp>
            <p:nvSpPr>
              <p:cNvPr id="16" name="Line 5"/>
              <p:cNvSpPr>
                <a:spLocks noChangeShapeType="1"/>
              </p:cNvSpPr>
              <p:nvPr/>
            </p:nvSpPr>
            <p:spPr bwMode="auto">
              <a:xfrm>
                <a:off x="5696835" y="3212170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  <p:sp>
            <p:nvSpPr>
              <p:cNvPr id="17" name="BlokTextu 16"/>
              <p:cNvSpPr txBox="1"/>
              <p:nvPr/>
            </p:nvSpPr>
            <p:spPr>
              <a:xfrm>
                <a:off x="6776835" y="3012115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0</a:t>
                </a:r>
                <a:endParaRPr lang="sk-SK" dirty="0"/>
              </a:p>
            </p:txBody>
          </p:sp>
        </p:grpSp>
        <p:sp>
          <p:nvSpPr>
            <p:cNvPr id="41" name="BlokTextu 40"/>
            <p:cNvSpPr txBox="1"/>
            <p:nvPr/>
          </p:nvSpPr>
          <p:spPr>
            <a:xfrm>
              <a:off x="1004991" y="2612005"/>
              <a:ext cx="10567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Daniela</a:t>
              </a:r>
              <a:endParaRPr lang="sk-SK" dirty="0"/>
            </a:p>
          </p:txBody>
        </p:sp>
      </p:grpSp>
      <p:grpSp>
        <p:nvGrpSpPr>
          <p:cNvPr id="50" name="Skupina 49"/>
          <p:cNvGrpSpPr/>
          <p:nvPr/>
        </p:nvGrpSpPr>
        <p:grpSpPr>
          <a:xfrm>
            <a:off x="991338" y="3382656"/>
            <a:ext cx="6112831" cy="1842385"/>
            <a:chOff x="991338" y="3382656"/>
            <a:chExt cx="6112831" cy="1842385"/>
          </a:xfrm>
        </p:grpSpPr>
        <p:grpSp>
          <p:nvGrpSpPr>
            <p:cNvPr id="35" name="Skupina 34"/>
            <p:cNvGrpSpPr/>
            <p:nvPr/>
          </p:nvGrpSpPr>
          <p:grpSpPr>
            <a:xfrm>
              <a:off x="4610774" y="3382656"/>
              <a:ext cx="2493395" cy="467401"/>
              <a:chOff x="4610774" y="3382656"/>
              <a:chExt cx="2493395" cy="467401"/>
            </a:xfrm>
          </p:grpSpPr>
          <p:sp>
            <p:nvSpPr>
              <p:cNvPr id="18" name="BlokTextu 17"/>
              <p:cNvSpPr txBox="1"/>
              <p:nvPr/>
            </p:nvSpPr>
            <p:spPr>
              <a:xfrm>
                <a:off x="4610774" y="3382656"/>
                <a:ext cx="89639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Marek</a:t>
                </a:r>
                <a:endParaRPr lang="sk-SK" dirty="0"/>
              </a:p>
            </p:txBody>
          </p:sp>
          <p:sp>
            <p:nvSpPr>
              <p:cNvPr id="23" name="Line 5"/>
              <p:cNvSpPr>
                <a:spLocks noChangeShapeType="1"/>
              </p:cNvSpPr>
              <p:nvPr/>
            </p:nvSpPr>
            <p:spPr bwMode="auto">
              <a:xfrm>
                <a:off x="5696835" y="3607325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  <p:sp>
            <p:nvSpPr>
              <p:cNvPr id="28" name="BlokTextu 27"/>
              <p:cNvSpPr txBox="1"/>
              <p:nvPr/>
            </p:nvSpPr>
            <p:spPr>
              <a:xfrm>
                <a:off x="6776835" y="3449947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6</a:t>
                </a:r>
                <a:endParaRPr lang="sk-SK" dirty="0"/>
              </a:p>
            </p:txBody>
          </p:sp>
        </p:grpSp>
        <p:sp>
          <p:nvSpPr>
            <p:cNvPr id="42" name="BlokTextu 41"/>
            <p:cNvSpPr txBox="1"/>
            <p:nvPr/>
          </p:nvSpPr>
          <p:spPr>
            <a:xfrm>
              <a:off x="991338" y="4824931"/>
              <a:ext cx="8963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Marek</a:t>
              </a:r>
              <a:endParaRPr lang="sk-SK" dirty="0"/>
            </a:p>
          </p:txBody>
        </p:sp>
      </p:grpSp>
      <p:grpSp>
        <p:nvGrpSpPr>
          <p:cNvPr id="51" name="Skupina 50"/>
          <p:cNvGrpSpPr/>
          <p:nvPr/>
        </p:nvGrpSpPr>
        <p:grpSpPr>
          <a:xfrm>
            <a:off x="983780" y="3795440"/>
            <a:ext cx="6120389" cy="695503"/>
            <a:chOff x="983780" y="3795440"/>
            <a:chExt cx="6120389" cy="695503"/>
          </a:xfrm>
        </p:grpSpPr>
        <p:grpSp>
          <p:nvGrpSpPr>
            <p:cNvPr id="36" name="Skupina 35"/>
            <p:cNvGrpSpPr/>
            <p:nvPr/>
          </p:nvGrpSpPr>
          <p:grpSpPr>
            <a:xfrm>
              <a:off x="4610774" y="3795440"/>
              <a:ext cx="2493395" cy="436611"/>
              <a:chOff x="4610774" y="3795440"/>
              <a:chExt cx="2493395" cy="436611"/>
            </a:xfrm>
          </p:grpSpPr>
          <p:sp>
            <p:nvSpPr>
              <p:cNvPr id="19" name="BlokTextu 18"/>
              <p:cNvSpPr txBox="1"/>
              <p:nvPr/>
            </p:nvSpPr>
            <p:spPr>
              <a:xfrm>
                <a:off x="4610774" y="3795440"/>
                <a:ext cx="75693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Nicol</a:t>
                </a:r>
                <a:endParaRPr lang="sk-SK" dirty="0"/>
              </a:p>
            </p:txBody>
          </p:sp>
          <p:sp>
            <p:nvSpPr>
              <p:cNvPr id="24" name="Line 5"/>
              <p:cNvSpPr>
                <a:spLocks noChangeShapeType="1"/>
              </p:cNvSpPr>
              <p:nvPr/>
            </p:nvSpPr>
            <p:spPr bwMode="auto">
              <a:xfrm>
                <a:off x="5696835" y="4026594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  <p:sp>
            <p:nvSpPr>
              <p:cNvPr id="29" name="BlokTextu 28"/>
              <p:cNvSpPr txBox="1"/>
              <p:nvPr/>
            </p:nvSpPr>
            <p:spPr>
              <a:xfrm>
                <a:off x="6776835" y="3831941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4</a:t>
                </a:r>
                <a:endParaRPr lang="sk-SK" dirty="0"/>
              </a:p>
            </p:txBody>
          </p:sp>
        </p:grpSp>
        <p:sp>
          <p:nvSpPr>
            <p:cNvPr id="44" name="BlokTextu 43"/>
            <p:cNvSpPr txBox="1"/>
            <p:nvPr/>
          </p:nvSpPr>
          <p:spPr>
            <a:xfrm>
              <a:off x="983780" y="4090833"/>
              <a:ext cx="7569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Nicol</a:t>
              </a:r>
              <a:endParaRPr lang="sk-SK" dirty="0"/>
            </a:p>
          </p:txBody>
        </p:sp>
      </p:grpSp>
      <p:grpSp>
        <p:nvGrpSpPr>
          <p:cNvPr id="52" name="Skupina 51"/>
          <p:cNvGrpSpPr/>
          <p:nvPr/>
        </p:nvGrpSpPr>
        <p:grpSpPr>
          <a:xfrm>
            <a:off x="990907" y="3717789"/>
            <a:ext cx="6125580" cy="932845"/>
            <a:chOff x="990907" y="3717789"/>
            <a:chExt cx="6125580" cy="932845"/>
          </a:xfrm>
        </p:grpSpPr>
        <p:grpSp>
          <p:nvGrpSpPr>
            <p:cNvPr id="37" name="Skupina 36"/>
            <p:cNvGrpSpPr/>
            <p:nvPr/>
          </p:nvGrpSpPr>
          <p:grpSpPr>
            <a:xfrm>
              <a:off x="4610774" y="4213725"/>
              <a:ext cx="2505713" cy="436909"/>
              <a:chOff x="4610774" y="4213725"/>
              <a:chExt cx="2505713" cy="436909"/>
            </a:xfrm>
          </p:grpSpPr>
          <p:sp>
            <p:nvSpPr>
              <p:cNvPr id="20" name="BlokTextu 19"/>
              <p:cNvSpPr txBox="1"/>
              <p:nvPr/>
            </p:nvSpPr>
            <p:spPr>
              <a:xfrm>
                <a:off x="4610774" y="4213725"/>
                <a:ext cx="98456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Sophia</a:t>
                </a:r>
                <a:endParaRPr lang="sk-SK" dirty="0"/>
              </a:p>
            </p:txBody>
          </p:sp>
          <p:sp>
            <p:nvSpPr>
              <p:cNvPr id="25" name="Line 5"/>
              <p:cNvSpPr>
                <a:spLocks noChangeShapeType="1"/>
              </p:cNvSpPr>
              <p:nvPr/>
            </p:nvSpPr>
            <p:spPr bwMode="auto">
              <a:xfrm>
                <a:off x="5709153" y="4435953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  <p:sp>
            <p:nvSpPr>
              <p:cNvPr id="30" name="BlokTextu 29"/>
              <p:cNvSpPr txBox="1"/>
              <p:nvPr/>
            </p:nvSpPr>
            <p:spPr>
              <a:xfrm>
                <a:off x="6789153" y="4250524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3</a:t>
                </a:r>
                <a:endParaRPr lang="sk-SK" dirty="0"/>
              </a:p>
            </p:txBody>
          </p:sp>
        </p:grpSp>
        <p:sp>
          <p:nvSpPr>
            <p:cNvPr id="45" name="BlokTextu 44"/>
            <p:cNvSpPr txBox="1"/>
            <p:nvPr/>
          </p:nvSpPr>
          <p:spPr>
            <a:xfrm>
              <a:off x="990907" y="3717789"/>
              <a:ext cx="9845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Sophia</a:t>
              </a:r>
              <a:endParaRPr lang="sk-SK" dirty="0"/>
            </a:p>
          </p:txBody>
        </p:sp>
      </p:grpSp>
      <p:grpSp>
        <p:nvGrpSpPr>
          <p:cNvPr id="53" name="Skupina 52"/>
          <p:cNvGrpSpPr/>
          <p:nvPr/>
        </p:nvGrpSpPr>
        <p:grpSpPr>
          <a:xfrm>
            <a:off x="976479" y="2999806"/>
            <a:ext cx="6146494" cy="2039134"/>
            <a:chOff x="976479" y="2999806"/>
            <a:chExt cx="6146494" cy="2039134"/>
          </a:xfrm>
        </p:grpSpPr>
        <p:grpSp>
          <p:nvGrpSpPr>
            <p:cNvPr id="38" name="Skupina 37"/>
            <p:cNvGrpSpPr/>
            <p:nvPr/>
          </p:nvGrpSpPr>
          <p:grpSpPr>
            <a:xfrm>
              <a:off x="4583817" y="4632010"/>
              <a:ext cx="2539156" cy="406930"/>
              <a:chOff x="4583817" y="4632010"/>
              <a:chExt cx="2539156" cy="406930"/>
            </a:xfrm>
          </p:grpSpPr>
          <p:sp>
            <p:nvSpPr>
              <p:cNvPr id="21" name="BlokTextu 20"/>
              <p:cNvSpPr txBox="1"/>
              <p:nvPr/>
            </p:nvSpPr>
            <p:spPr>
              <a:xfrm>
                <a:off x="4583817" y="4632010"/>
                <a:ext cx="91403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Daniel</a:t>
                </a:r>
                <a:endParaRPr lang="sk-SK" dirty="0"/>
              </a:p>
            </p:txBody>
          </p:sp>
          <p:sp>
            <p:nvSpPr>
              <p:cNvPr id="26" name="Line 5"/>
              <p:cNvSpPr>
                <a:spLocks noChangeShapeType="1"/>
              </p:cNvSpPr>
              <p:nvPr/>
            </p:nvSpPr>
            <p:spPr bwMode="auto">
              <a:xfrm>
                <a:off x="5720609" y="4828975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  <p:sp>
            <p:nvSpPr>
              <p:cNvPr id="31" name="BlokTextu 30"/>
              <p:cNvSpPr txBox="1"/>
              <p:nvPr/>
            </p:nvSpPr>
            <p:spPr>
              <a:xfrm>
                <a:off x="6795639" y="4638830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1</a:t>
                </a:r>
                <a:endParaRPr lang="sk-SK" dirty="0"/>
              </a:p>
            </p:txBody>
          </p:sp>
        </p:grpSp>
        <p:sp>
          <p:nvSpPr>
            <p:cNvPr id="46" name="BlokTextu 45"/>
            <p:cNvSpPr txBox="1"/>
            <p:nvPr/>
          </p:nvSpPr>
          <p:spPr>
            <a:xfrm>
              <a:off x="976479" y="2999806"/>
              <a:ext cx="91403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Daniel</a:t>
              </a:r>
              <a:endParaRPr lang="sk-SK" dirty="0"/>
            </a:p>
          </p:txBody>
        </p:sp>
      </p:grpSp>
      <p:grpSp>
        <p:nvGrpSpPr>
          <p:cNvPr id="54" name="Skupina 53"/>
          <p:cNvGrpSpPr/>
          <p:nvPr/>
        </p:nvGrpSpPr>
        <p:grpSpPr>
          <a:xfrm>
            <a:off x="986674" y="3345264"/>
            <a:ext cx="6139824" cy="2138726"/>
            <a:chOff x="986674" y="3345264"/>
            <a:chExt cx="6139824" cy="2138726"/>
          </a:xfrm>
        </p:grpSpPr>
        <p:grpSp>
          <p:nvGrpSpPr>
            <p:cNvPr id="39" name="Skupina 38"/>
            <p:cNvGrpSpPr/>
            <p:nvPr/>
          </p:nvGrpSpPr>
          <p:grpSpPr>
            <a:xfrm>
              <a:off x="4596348" y="5048226"/>
              <a:ext cx="2530150" cy="435764"/>
              <a:chOff x="4596348" y="5048226"/>
              <a:chExt cx="2530150" cy="435764"/>
            </a:xfrm>
          </p:grpSpPr>
          <p:sp>
            <p:nvSpPr>
              <p:cNvPr id="22" name="BlokTextu 21"/>
              <p:cNvSpPr txBox="1"/>
              <p:nvPr/>
            </p:nvSpPr>
            <p:spPr>
              <a:xfrm>
                <a:off x="4596348" y="5048226"/>
                <a:ext cx="78418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/>
                  <a:t>Sona</a:t>
                </a:r>
                <a:endParaRPr lang="sk-SK" dirty="0"/>
              </a:p>
            </p:txBody>
          </p:sp>
          <p:sp>
            <p:nvSpPr>
              <p:cNvPr id="27" name="Line 5"/>
              <p:cNvSpPr>
                <a:spLocks noChangeShapeType="1"/>
              </p:cNvSpPr>
              <p:nvPr/>
            </p:nvSpPr>
            <p:spPr bwMode="auto">
              <a:xfrm>
                <a:off x="5720609" y="5266807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  <p:sp>
            <p:nvSpPr>
              <p:cNvPr id="32" name="BlokTextu 31"/>
              <p:cNvSpPr txBox="1"/>
              <p:nvPr/>
            </p:nvSpPr>
            <p:spPr>
              <a:xfrm>
                <a:off x="6799164" y="5083880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2</a:t>
                </a:r>
                <a:endParaRPr lang="sk-SK" dirty="0"/>
              </a:p>
            </p:txBody>
          </p:sp>
        </p:grpSp>
        <p:sp>
          <p:nvSpPr>
            <p:cNvPr id="47" name="BlokTextu 46"/>
            <p:cNvSpPr txBox="1"/>
            <p:nvPr/>
          </p:nvSpPr>
          <p:spPr>
            <a:xfrm>
              <a:off x="986674" y="3345264"/>
              <a:ext cx="7841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Sona</a:t>
              </a:r>
              <a:endParaRPr lang="sk-SK" dirty="0"/>
            </a:p>
          </p:txBody>
        </p:sp>
      </p:grpSp>
      <p:grpSp>
        <p:nvGrpSpPr>
          <p:cNvPr id="60" name="Skupina 59"/>
          <p:cNvGrpSpPr/>
          <p:nvPr/>
        </p:nvGrpSpPr>
        <p:grpSpPr>
          <a:xfrm>
            <a:off x="983780" y="2165832"/>
            <a:ext cx="6557976" cy="2713230"/>
            <a:chOff x="983780" y="2165832"/>
            <a:chExt cx="6557976" cy="2713230"/>
          </a:xfrm>
        </p:grpSpPr>
        <p:grpSp>
          <p:nvGrpSpPr>
            <p:cNvPr id="48" name="Skupina 47"/>
            <p:cNvGrpSpPr/>
            <p:nvPr/>
          </p:nvGrpSpPr>
          <p:grpSpPr>
            <a:xfrm>
              <a:off x="983780" y="2598472"/>
              <a:ext cx="6106916" cy="2280590"/>
              <a:chOff x="983780" y="2598472"/>
              <a:chExt cx="6106916" cy="2280590"/>
            </a:xfrm>
          </p:grpSpPr>
          <p:grpSp>
            <p:nvGrpSpPr>
              <p:cNvPr id="33" name="Skupina 32"/>
              <p:cNvGrpSpPr/>
              <p:nvPr/>
            </p:nvGrpSpPr>
            <p:grpSpPr>
              <a:xfrm>
                <a:off x="4584030" y="2598472"/>
                <a:ext cx="2506666" cy="400110"/>
                <a:chOff x="4584030" y="2598472"/>
                <a:chExt cx="2506666" cy="400110"/>
              </a:xfrm>
            </p:grpSpPr>
            <p:sp>
              <p:nvSpPr>
                <p:cNvPr id="12" name="BlokTextu 11"/>
                <p:cNvSpPr txBox="1"/>
                <p:nvPr/>
              </p:nvSpPr>
              <p:spPr>
                <a:xfrm>
                  <a:off x="4584030" y="2598472"/>
                  <a:ext cx="47160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Ali</a:t>
                  </a:r>
                  <a:endParaRPr lang="sk-SK" dirty="0"/>
                </a:p>
              </p:txBody>
            </p:sp>
            <p:sp>
              <p:nvSpPr>
                <p:cNvPr id="13" name="BlokTextu 12"/>
                <p:cNvSpPr txBox="1"/>
                <p:nvPr/>
              </p:nvSpPr>
              <p:spPr>
                <a:xfrm>
                  <a:off x="6763362" y="2598472"/>
                  <a:ext cx="32733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5</a:t>
                  </a:r>
                  <a:endParaRPr lang="sk-SK" dirty="0"/>
                </a:p>
              </p:txBody>
            </p:sp>
            <p:sp>
              <p:nvSpPr>
                <p:cNvPr id="14" name="Line 5"/>
                <p:cNvSpPr>
                  <a:spLocks noChangeShapeType="1"/>
                </p:cNvSpPr>
                <p:nvPr/>
              </p:nvSpPr>
              <p:spPr bwMode="auto">
                <a:xfrm>
                  <a:off x="5696835" y="2786044"/>
                  <a:ext cx="1080000" cy="9910"/>
                </a:xfrm>
                <a:prstGeom prst="line">
                  <a:avLst/>
                </a:prstGeom>
                <a:noFill/>
                <a:ln w="76200">
                  <a:solidFill>
                    <a:srgbClr val="00B0F0"/>
                  </a:solidFill>
                  <a:round/>
                  <a:headEnd type="none" w="sm" len="sm"/>
                  <a:tailEnd type="triangle" w="lg" len="lg"/>
                </a:ln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square">
                  <a:spAutoFit/>
                </a:bodyPr>
                <a:lstStyle/>
                <a:p>
                  <a:endParaRPr lang="sk-SK" dirty="0"/>
                </a:p>
              </p:txBody>
            </p:sp>
          </p:grpSp>
          <p:sp>
            <p:nvSpPr>
              <p:cNvPr id="40" name="BlokTextu 39"/>
              <p:cNvSpPr txBox="1"/>
              <p:nvPr/>
            </p:nvSpPr>
            <p:spPr>
              <a:xfrm>
                <a:off x="983780" y="4478952"/>
                <a:ext cx="47160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Ali</a:t>
                </a:r>
                <a:endParaRPr lang="sk-SK" dirty="0"/>
              </a:p>
            </p:txBody>
          </p:sp>
        </p:grpSp>
        <p:grpSp>
          <p:nvGrpSpPr>
            <p:cNvPr id="59" name="Skupina 58"/>
            <p:cNvGrpSpPr/>
            <p:nvPr/>
          </p:nvGrpSpPr>
          <p:grpSpPr>
            <a:xfrm>
              <a:off x="4596348" y="2165832"/>
              <a:ext cx="2945408" cy="429334"/>
              <a:chOff x="4596348" y="2165832"/>
              <a:chExt cx="2945408" cy="429334"/>
            </a:xfrm>
          </p:grpSpPr>
          <p:sp>
            <p:nvSpPr>
              <p:cNvPr id="56" name="BlokTextu 55"/>
              <p:cNvSpPr txBox="1"/>
              <p:nvPr/>
            </p:nvSpPr>
            <p:spPr>
              <a:xfrm>
                <a:off x="4596348" y="2165832"/>
                <a:ext cx="82586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/>
                  <a:t>meno</a:t>
                </a:r>
              </a:p>
            </p:txBody>
          </p:sp>
          <p:sp>
            <p:nvSpPr>
              <p:cNvPr id="57" name="BlokTextu 56"/>
              <p:cNvSpPr txBox="1"/>
              <p:nvPr/>
            </p:nvSpPr>
            <p:spPr>
              <a:xfrm>
                <a:off x="6743139" y="2195056"/>
                <a:ext cx="79861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/>
                  <a:t>index</a:t>
                </a:r>
              </a:p>
            </p:txBody>
          </p:sp>
          <p:sp>
            <p:nvSpPr>
              <p:cNvPr id="58" name="BlokTextu 57"/>
              <p:cNvSpPr txBox="1"/>
              <p:nvPr/>
            </p:nvSpPr>
            <p:spPr>
              <a:xfrm>
                <a:off x="5669902" y="2189113"/>
                <a:ext cx="99738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>
                    <a:solidFill>
                      <a:srgbClr val="00B0F0"/>
                    </a:solidFill>
                  </a:rPr>
                  <a:t>funkcia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69895528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Ukladáme na základe </a:t>
            </a:r>
            <a:r>
              <a:rPr lang="sk-SK" dirty="0" err="1"/>
              <a:t>Hash</a:t>
            </a:r>
            <a:r>
              <a:rPr lang="sk-SK" dirty="0"/>
              <a:t>-u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86766" y="1135630"/>
            <a:ext cx="8574505" cy="1140947"/>
          </a:xfrm>
        </p:spPr>
        <p:txBody>
          <a:bodyPr/>
          <a:lstStyle/>
          <a:p>
            <a:r>
              <a:rPr lang="sk-SK" sz="2000" dirty="0"/>
              <a:t>Majme čiastočne naplnené pole</a:t>
            </a:r>
          </a:p>
          <a:p>
            <a:r>
              <a:rPr lang="sk-SK" sz="2000" dirty="0"/>
              <a:t>Nachádza sa v poli </a:t>
            </a:r>
            <a:r>
              <a:rPr lang="en-US" sz="2000" dirty="0" err="1"/>
              <a:t>Sona</a:t>
            </a:r>
            <a:r>
              <a:rPr lang="sk-SK" sz="2000" dirty="0"/>
              <a:t>?</a:t>
            </a:r>
          </a:p>
          <a:p>
            <a:r>
              <a:rPr lang="sk-SK" sz="2000" dirty="0"/>
              <a:t>Nachádza sa v poli </a:t>
            </a:r>
            <a:r>
              <a:rPr lang="en-US" sz="2000" dirty="0"/>
              <a:t>Marek</a:t>
            </a:r>
            <a:r>
              <a:rPr lang="sk-SK" sz="2000" dirty="0"/>
              <a:t>?</a:t>
            </a:r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990907" y="2629161"/>
          <a:ext cx="2552393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52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k-SK" sz="18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BlokTextu 4"/>
          <p:cNvSpPr txBox="1"/>
          <p:nvPr/>
        </p:nvSpPr>
        <p:spPr>
          <a:xfrm>
            <a:off x="545123" y="259969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545123" y="299858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545123" y="338474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545123" y="376199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3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545123" y="410797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4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545123" y="447895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5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545123" y="482493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6</a:t>
            </a:r>
          </a:p>
        </p:txBody>
      </p:sp>
      <p:sp>
        <p:nvSpPr>
          <p:cNvPr id="42" name="BlokTextu 41"/>
          <p:cNvSpPr txBox="1"/>
          <p:nvPr/>
        </p:nvSpPr>
        <p:spPr>
          <a:xfrm>
            <a:off x="991338" y="4824931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Marek</a:t>
            </a:r>
            <a:endParaRPr lang="sk-SK" dirty="0"/>
          </a:p>
        </p:txBody>
      </p:sp>
      <p:sp>
        <p:nvSpPr>
          <p:cNvPr id="45" name="BlokTextu 44"/>
          <p:cNvSpPr txBox="1"/>
          <p:nvPr/>
        </p:nvSpPr>
        <p:spPr>
          <a:xfrm>
            <a:off x="990907" y="3717789"/>
            <a:ext cx="984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Sophia</a:t>
            </a:r>
            <a:endParaRPr lang="sk-SK" dirty="0"/>
          </a:p>
        </p:txBody>
      </p:sp>
      <p:sp>
        <p:nvSpPr>
          <p:cNvPr id="46" name="BlokTextu 45"/>
          <p:cNvSpPr txBox="1"/>
          <p:nvPr/>
        </p:nvSpPr>
        <p:spPr>
          <a:xfrm>
            <a:off x="976479" y="2999806"/>
            <a:ext cx="9140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Daniel</a:t>
            </a:r>
            <a:endParaRPr lang="sk-SK" dirty="0"/>
          </a:p>
        </p:txBody>
      </p:sp>
      <p:sp>
        <p:nvSpPr>
          <p:cNvPr id="56" name="BlokTextu 55"/>
          <p:cNvSpPr txBox="1"/>
          <p:nvPr/>
        </p:nvSpPr>
        <p:spPr>
          <a:xfrm>
            <a:off x="4596348" y="2165832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meno</a:t>
            </a:r>
          </a:p>
        </p:txBody>
      </p:sp>
      <p:sp>
        <p:nvSpPr>
          <p:cNvPr id="57" name="BlokTextu 56"/>
          <p:cNvSpPr txBox="1"/>
          <p:nvPr/>
        </p:nvSpPr>
        <p:spPr>
          <a:xfrm>
            <a:off x="6743139" y="2195056"/>
            <a:ext cx="798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index</a:t>
            </a:r>
          </a:p>
        </p:txBody>
      </p:sp>
      <p:sp>
        <p:nvSpPr>
          <p:cNvPr id="58" name="BlokTextu 57"/>
          <p:cNvSpPr txBox="1"/>
          <p:nvPr/>
        </p:nvSpPr>
        <p:spPr>
          <a:xfrm>
            <a:off x="5669902" y="2189113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F0"/>
                </a:solidFill>
              </a:rPr>
              <a:t>funkcia</a:t>
            </a:r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4584030" y="4679007"/>
            <a:ext cx="1658508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Hľadanie v konštantnom čase</a:t>
            </a:r>
            <a:endParaRPr lang="cs-CZ" dirty="0">
              <a:latin typeface="Courier New" pitchFamily="49" charset="0"/>
            </a:endParaRPr>
          </a:p>
        </p:txBody>
      </p:sp>
      <p:grpSp>
        <p:nvGrpSpPr>
          <p:cNvPr id="65" name="Skupina 64"/>
          <p:cNvGrpSpPr/>
          <p:nvPr/>
        </p:nvGrpSpPr>
        <p:grpSpPr>
          <a:xfrm>
            <a:off x="100253" y="2706082"/>
            <a:ext cx="7003916" cy="880830"/>
            <a:chOff x="100253" y="2706082"/>
            <a:chExt cx="7003916" cy="880830"/>
          </a:xfrm>
        </p:grpSpPr>
        <p:grpSp>
          <p:nvGrpSpPr>
            <p:cNvPr id="43" name="Skupina 42"/>
            <p:cNvGrpSpPr/>
            <p:nvPr/>
          </p:nvGrpSpPr>
          <p:grpSpPr>
            <a:xfrm>
              <a:off x="4574019" y="2706082"/>
              <a:ext cx="2530150" cy="435764"/>
              <a:chOff x="4596348" y="5048226"/>
              <a:chExt cx="2530150" cy="435764"/>
            </a:xfrm>
          </p:grpSpPr>
          <p:sp>
            <p:nvSpPr>
              <p:cNvPr id="22" name="BlokTextu 21"/>
              <p:cNvSpPr txBox="1"/>
              <p:nvPr/>
            </p:nvSpPr>
            <p:spPr>
              <a:xfrm>
                <a:off x="4596348" y="5048226"/>
                <a:ext cx="78418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/>
                  <a:t>Sona</a:t>
                </a:r>
                <a:endParaRPr lang="sk-SK" dirty="0"/>
              </a:p>
            </p:txBody>
          </p:sp>
          <p:sp>
            <p:nvSpPr>
              <p:cNvPr id="27" name="Line 5"/>
              <p:cNvSpPr>
                <a:spLocks noChangeShapeType="1"/>
              </p:cNvSpPr>
              <p:nvPr/>
            </p:nvSpPr>
            <p:spPr bwMode="auto">
              <a:xfrm>
                <a:off x="5720609" y="5266807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  <p:sp>
            <p:nvSpPr>
              <p:cNvPr id="32" name="BlokTextu 31"/>
              <p:cNvSpPr txBox="1"/>
              <p:nvPr/>
            </p:nvSpPr>
            <p:spPr>
              <a:xfrm>
                <a:off x="6799164" y="5083880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/>
                  <a:t>2</a:t>
                </a:r>
              </a:p>
            </p:txBody>
          </p:sp>
        </p:grpSp>
        <p:sp>
          <p:nvSpPr>
            <p:cNvPr id="62" name="Line 5"/>
            <p:cNvSpPr>
              <a:spLocks noChangeShapeType="1"/>
            </p:cNvSpPr>
            <p:nvPr/>
          </p:nvSpPr>
          <p:spPr bwMode="auto">
            <a:xfrm>
              <a:off x="100253" y="3582688"/>
              <a:ext cx="503180" cy="4224"/>
            </a:xfrm>
            <a:prstGeom prst="line">
              <a:avLst/>
            </a:prstGeom>
            <a:noFill/>
            <a:ln w="76200">
              <a:solidFill>
                <a:srgbClr val="FFC00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66" name="Skupina 65"/>
          <p:cNvGrpSpPr/>
          <p:nvPr/>
        </p:nvGrpSpPr>
        <p:grpSpPr>
          <a:xfrm>
            <a:off x="84685" y="3384745"/>
            <a:ext cx="6998987" cy="1665194"/>
            <a:chOff x="84685" y="3384745"/>
            <a:chExt cx="6998987" cy="1665194"/>
          </a:xfrm>
        </p:grpSpPr>
        <p:grpSp>
          <p:nvGrpSpPr>
            <p:cNvPr id="55" name="Skupina 54"/>
            <p:cNvGrpSpPr/>
            <p:nvPr/>
          </p:nvGrpSpPr>
          <p:grpSpPr>
            <a:xfrm>
              <a:off x="4590277" y="3384745"/>
              <a:ext cx="2493395" cy="467401"/>
              <a:chOff x="4610774" y="3382656"/>
              <a:chExt cx="2493395" cy="467401"/>
            </a:xfrm>
          </p:grpSpPr>
          <p:sp>
            <p:nvSpPr>
              <p:cNvPr id="18" name="BlokTextu 17"/>
              <p:cNvSpPr txBox="1"/>
              <p:nvPr/>
            </p:nvSpPr>
            <p:spPr>
              <a:xfrm>
                <a:off x="4610774" y="3382656"/>
                <a:ext cx="89639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Marek</a:t>
                </a:r>
                <a:endParaRPr lang="sk-SK" dirty="0"/>
              </a:p>
            </p:txBody>
          </p:sp>
          <p:sp>
            <p:nvSpPr>
              <p:cNvPr id="23" name="Line 5"/>
              <p:cNvSpPr>
                <a:spLocks noChangeShapeType="1"/>
              </p:cNvSpPr>
              <p:nvPr/>
            </p:nvSpPr>
            <p:spPr bwMode="auto">
              <a:xfrm>
                <a:off x="5696835" y="3607325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  <p:sp>
            <p:nvSpPr>
              <p:cNvPr id="28" name="BlokTextu 27"/>
              <p:cNvSpPr txBox="1"/>
              <p:nvPr/>
            </p:nvSpPr>
            <p:spPr>
              <a:xfrm>
                <a:off x="6776835" y="3449947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/>
                  <a:t>6</a:t>
                </a:r>
              </a:p>
            </p:txBody>
          </p:sp>
        </p:grpSp>
        <p:sp>
          <p:nvSpPr>
            <p:cNvPr id="64" name="Line 5"/>
            <p:cNvSpPr>
              <a:spLocks noChangeShapeType="1"/>
            </p:cNvSpPr>
            <p:nvPr/>
          </p:nvSpPr>
          <p:spPr bwMode="auto">
            <a:xfrm>
              <a:off x="84685" y="5045715"/>
              <a:ext cx="503180" cy="4224"/>
            </a:xfrm>
            <a:prstGeom prst="line">
              <a:avLst/>
            </a:prstGeom>
            <a:noFill/>
            <a:ln w="76200">
              <a:solidFill>
                <a:srgbClr val="FFC00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7706280" y="2944205"/>
            <a:ext cx="1347695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Index kde hľadať</a:t>
            </a:r>
            <a:endParaRPr lang="cs-CZ" dirty="0">
              <a:latin typeface="Courier New" pitchFamily="49" charset="0"/>
            </a:endParaRPr>
          </a:p>
        </p:txBody>
      </p:sp>
      <p:sp>
        <p:nvSpPr>
          <p:cNvPr id="68" name="Line 5"/>
          <p:cNvSpPr>
            <a:spLocks noChangeShapeType="1"/>
          </p:cNvSpPr>
          <p:nvPr/>
        </p:nvSpPr>
        <p:spPr bwMode="auto">
          <a:xfrm flipH="1" flipV="1">
            <a:off x="7083672" y="2944204"/>
            <a:ext cx="582994" cy="197641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9" name="Line 5"/>
          <p:cNvSpPr>
            <a:spLocks noChangeShapeType="1"/>
          </p:cNvSpPr>
          <p:nvPr/>
        </p:nvSpPr>
        <p:spPr bwMode="auto">
          <a:xfrm flipH="1">
            <a:off x="7083672" y="3522586"/>
            <a:ext cx="602979" cy="129504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8561545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7" grpId="0" animBg="1"/>
      <p:bldP spid="68" grpId="0" animBg="1"/>
      <p:bldP spid="6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prvku v poli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Ako zistiť, či pole p obsahuje prvok </a:t>
            </a:r>
            <a:r>
              <a:rPr lang="sk-SK" dirty="0" err="1"/>
              <a:t>hladanyPrvok</a:t>
            </a:r>
            <a:r>
              <a:rPr lang="sk-SK" dirty="0"/>
              <a:t>?</a:t>
            </a:r>
          </a:p>
        </p:txBody>
      </p:sp>
      <p:sp>
        <p:nvSpPr>
          <p:cNvPr id="4" name="Zástupný symbol obsahu 2"/>
          <p:cNvSpPr txBox="1">
            <a:spLocks/>
          </p:cNvSpPr>
          <p:nvPr/>
        </p:nvSpPr>
        <p:spPr bwMode="auto">
          <a:xfrm>
            <a:off x="660194" y="4240794"/>
            <a:ext cx="7015491" cy="2149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  <a:defRPr sz="28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1pPr>
            <a:lvl2pPr marL="987425" indent="-36195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4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2pPr>
            <a:lvl3pPr marL="1527175" indent="-26987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0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3pPr>
            <a:lvl4pPr marL="2074863" indent="-27622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4pPr>
            <a:lvl5pPr marL="2601913" indent="-2667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5pPr>
            <a:lvl6pPr marL="30591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6pPr>
            <a:lvl7pPr marL="35163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7pPr>
            <a:lvl8pPr marL="39735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8pPr>
            <a:lvl9pPr marL="44307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nachadzaSa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[] p, 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hladanyPrvok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GB" sz="1400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en-GB" sz="1400" dirty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sk-SK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sk-SK" sz="1400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].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equals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hladanyPrvok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GB" sz="1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5" name="Zástupný symbol obsahu 2"/>
          <p:cNvSpPr txBox="1">
            <a:spLocks/>
          </p:cNvSpPr>
          <p:nvPr/>
        </p:nvSpPr>
        <p:spPr bwMode="auto">
          <a:xfrm>
            <a:off x="660194" y="1985465"/>
            <a:ext cx="6830853" cy="2149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  <a:defRPr sz="28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1pPr>
            <a:lvl2pPr marL="987425" indent="-36195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4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2pPr>
            <a:lvl3pPr marL="1527175" indent="-26987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0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3pPr>
            <a:lvl4pPr marL="2074863" indent="-27622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4pPr>
            <a:lvl5pPr marL="2601913" indent="-2667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5pPr>
            <a:lvl6pPr marL="30591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6pPr>
            <a:lvl7pPr marL="35163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7pPr>
            <a:lvl8pPr marL="39735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8pPr>
            <a:lvl9pPr marL="44307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nachadzaSa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GB" sz="1400" dirty="0">
                <a:solidFill>
                  <a:srgbClr val="6A3E3E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hladanyPrvok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GB" sz="1400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en-GB" sz="1400" dirty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sk-SK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sk-SK" sz="1400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] == </a:t>
            </a:r>
            <a:r>
              <a:rPr lang="sk-SK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hladanyPrvok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GB" sz="1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327031"/>
      </p:ext>
    </p:extLst>
  </p:cSld>
  <p:clrMapOvr>
    <a:masterClrMapping/>
  </p:clrMapOvr>
  <p:transition spd="med">
    <p:randomBa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Ukladáme na základe </a:t>
            </a:r>
            <a:r>
              <a:rPr lang="sk-SK" dirty="0" err="1"/>
              <a:t>Hash</a:t>
            </a:r>
            <a:r>
              <a:rPr lang="sk-SK" dirty="0"/>
              <a:t>-u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1140947"/>
          </a:xfrm>
        </p:spPr>
        <p:txBody>
          <a:bodyPr/>
          <a:lstStyle/>
          <a:p>
            <a:r>
              <a:rPr lang="sk-SK" sz="2400" dirty="0"/>
              <a:t>Chceme pridať ďalších ľudí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err="1"/>
              <a:t>Matej</a:t>
            </a:r>
            <a:r>
              <a:rPr lang="en-GB" sz="2400" dirty="0"/>
              <a:t>, Boris, </a:t>
            </a:r>
            <a:r>
              <a:rPr lang="en-GB" sz="2400" dirty="0" err="1"/>
              <a:t>Zuzka</a:t>
            </a:r>
            <a:r>
              <a:rPr lang="en-GB" sz="2400" dirty="0"/>
              <a:t>,</a:t>
            </a:r>
            <a:r>
              <a:rPr lang="sk-SK" sz="2400" dirty="0"/>
              <a:t> </a:t>
            </a:r>
            <a:r>
              <a:rPr lang="en-GB" sz="2400" dirty="0"/>
              <a:t>Adam</a:t>
            </a:r>
            <a:endParaRPr lang="sk-SK" sz="2400" dirty="0"/>
          </a:p>
        </p:txBody>
      </p:sp>
      <p:grpSp>
        <p:nvGrpSpPr>
          <p:cNvPr id="15" name="Skupina 14"/>
          <p:cNvGrpSpPr/>
          <p:nvPr/>
        </p:nvGrpSpPr>
        <p:grpSpPr>
          <a:xfrm>
            <a:off x="4356403" y="2165832"/>
            <a:ext cx="3185353" cy="2160562"/>
            <a:chOff x="4356403" y="2165832"/>
            <a:chExt cx="3185353" cy="2160562"/>
          </a:xfrm>
        </p:grpSpPr>
        <p:grpSp>
          <p:nvGrpSpPr>
            <p:cNvPr id="33" name="Skupina 32"/>
            <p:cNvGrpSpPr/>
            <p:nvPr/>
          </p:nvGrpSpPr>
          <p:grpSpPr>
            <a:xfrm>
              <a:off x="4584030" y="2598472"/>
              <a:ext cx="2506666" cy="400110"/>
              <a:chOff x="4584030" y="2598472"/>
              <a:chExt cx="2506666" cy="400110"/>
            </a:xfrm>
          </p:grpSpPr>
          <p:sp>
            <p:nvSpPr>
              <p:cNvPr id="12" name="BlokTextu 11"/>
              <p:cNvSpPr txBox="1"/>
              <p:nvPr/>
            </p:nvSpPr>
            <p:spPr>
              <a:xfrm>
                <a:off x="4584030" y="2598472"/>
                <a:ext cx="104067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Patricia</a:t>
                </a:r>
                <a:endParaRPr lang="sk-SK" dirty="0"/>
              </a:p>
            </p:txBody>
          </p:sp>
          <p:sp>
            <p:nvSpPr>
              <p:cNvPr id="13" name="BlokTextu 12"/>
              <p:cNvSpPr txBox="1"/>
              <p:nvPr/>
            </p:nvSpPr>
            <p:spPr>
              <a:xfrm>
                <a:off x="6763362" y="2598472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1</a:t>
                </a:r>
                <a:endParaRPr lang="sk-SK" dirty="0"/>
              </a:p>
            </p:txBody>
          </p:sp>
          <p:sp>
            <p:nvSpPr>
              <p:cNvPr id="14" name="Line 5"/>
              <p:cNvSpPr>
                <a:spLocks noChangeShapeType="1"/>
              </p:cNvSpPr>
              <p:nvPr/>
            </p:nvSpPr>
            <p:spPr bwMode="auto">
              <a:xfrm>
                <a:off x="5696835" y="2786044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</p:grpSp>
        <p:grpSp>
          <p:nvGrpSpPr>
            <p:cNvPr id="59" name="Skupina 58"/>
            <p:cNvGrpSpPr/>
            <p:nvPr/>
          </p:nvGrpSpPr>
          <p:grpSpPr>
            <a:xfrm>
              <a:off x="4596348" y="2165832"/>
              <a:ext cx="2945408" cy="429334"/>
              <a:chOff x="4596348" y="2165832"/>
              <a:chExt cx="2945408" cy="429334"/>
            </a:xfrm>
          </p:grpSpPr>
          <p:sp>
            <p:nvSpPr>
              <p:cNvPr id="56" name="BlokTextu 55"/>
              <p:cNvSpPr txBox="1"/>
              <p:nvPr/>
            </p:nvSpPr>
            <p:spPr>
              <a:xfrm>
                <a:off x="4596348" y="2165832"/>
                <a:ext cx="82586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/>
                  <a:t>meno</a:t>
                </a:r>
              </a:p>
            </p:txBody>
          </p:sp>
          <p:sp>
            <p:nvSpPr>
              <p:cNvPr id="57" name="BlokTextu 56"/>
              <p:cNvSpPr txBox="1"/>
              <p:nvPr/>
            </p:nvSpPr>
            <p:spPr>
              <a:xfrm>
                <a:off x="6743139" y="2195056"/>
                <a:ext cx="79861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/>
                  <a:t>index</a:t>
                </a:r>
              </a:p>
            </p:txBody>
          </p:sp>
          <p:sp>
            <p:nvSpPr>
              <p:cNvPr id="58" name="BlokTextu 57"/>
              <p:cNvSpPr txBox="1"/>
              <p:nvPr/>
            </p:nvSpPr>
            <p:spPr>
              <a:xfrm>
                <a:off x="5669902" y="2189113"/>
                <a:ext cx="99738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>
                    <a:solidFill>
                      <a:srgbClr val="00B0F0"/>
                    </a:solidFill>
                  </a:rPr>
                  <a:t>funkcia</a:t>
                </a:r>
              </a:p>
            </p:txBody>
          </p:sp>
        </p:grpSp>
        <p:grpSp>
          <p:nvGrpSpPr>
            <p:cNvPr id="61" name="Skupina 60"/>
            <p:cNvGrpSpPr/>
            <p:nvPr/>
          </p:nvGrpSpPr>
          <p:grpSpPr>
            <a:xfrm>
              <a:off x="4584030" y="3054726"/>
              <a:ext cx="2506666" cy="400110"/>
              <a:chOff x="4584030" y="2598472"/>
              <a:chExt cx="2506666" cy="400110"/>
            </a:xfrm>
          </p:grpSpPr>
          <p:sp>
            <p:nvSpPr>
              <p:cNvPr id="62" name="BlokTextu 61"/>
              <p:cNvSpPr txBox="1"/>
              <p:nvPr/>
            </p:nvSpPr>
            <p:spPr>
              <a:xfrm>
                <a:off x="4584030" y="2598472"/>
                <a:ext cx="7940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err="1"/>
                  <a:t>Vasyl</a:t>
                </a:r>
                <a:endParaRPr lang="sk-SK" dirty="0"/>
              </a:p>
            </p:txBody>
          </p:sp>
          <p:sp>
            <p:nvSpPr>
              <p:cNvPr id="63" name="BlokTextu 62"/>
              <p:cNvSpPr txBox="1"/>
              <p:nvPr/>
            </p:nvSpPr>
            <p:spPr>
              <a:xfrm>
                <a:off x="6763362" y="2598472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2</a:t>
                </a:r>
                <a:endParaRPr lang="sk-SK" dirty="0"/>
              </a:p>
            </p:txBody>
          </p:sp>
          <p:sp>
            <p:nvSpPr>
              <p:cNvPr id="64" name="Line 5"/>
              <p:cNvSpPr>
                <a:spLocks noChangeShapeType="1"/>
              </p:cNvSpPr>
              <p:nvPr/>
            </p:nvSpPr>
            <p:spPr bwMode="auto">
              <a:xfrm>
                <a:off x="5696835" y="2786044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</p:grpSp>
        <p:grpSp>
          <p:nvGrpSpPr>
            <p:cNvPr id="65" name="Skupina 64"/>
            <p:cNvGrpSpPr/>
            <p:nvPr/>
          </p:nvGrpSpPr>
          <p:grpSpPr>
            <a:xfrm>
              <a:off x="4584030" y="3926284"/>
              <a:ext cx="2506666" cy="400110"/>
              <a:chOff x="4584030" y="2598472"/>
              <a:chExt cx="2506666" cy="400110"/>
            </a:xfrm>
          </p:grpSpPr>
          <p:sp>
            <p:nvSpPr>
              <p:cNvPr id="66" name="BlokTextu 65"/>
              <p:cNvSpPr txBox="1"/>
              <p:nvPr/>
            </p:nvSpPr>
            <p:spPr>
              <a:xfrm>
                <a:off x="4584030" y="2598472"/>
                <a:ext cx="83567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Viktor</a:t>
                </a:r>
                <a:endParaRPr lang="sk-SK" dirty="0"/>
              </a:p>
            </p:txBody>
          </p:sp>
          <p:sp>
            <p:nvSpPr>
              <p:cNvPr id="67" name="BlokTextu 66"/>
              <p:cNvSpPr txBox="1"/>
              <p:nvPr/>
            </p:nvSpPr>
            <p:spPr>
              <a:xfrm>
                <a:off x="6763362" y="2598472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2</a:t>
                </a:r>
                <a:endParaRPr lang="sk-SK" dirty="0"/>
              </a:p>
            </p:txBody>
          </p:sp>
          <p:sp>
            <p:nvSpPr>
              <p:cNvPr id="68" name="Line 5"/>
              <p:cNvSpPr>
                <a:spLocks noChangeShapeType="1"/>
              </p:cNvSpPr>
              <p:nvPr/>
            </p:nvSpPr>
            <p:spPr bwMode="auto">
              <a:xfrm>
                <a:off x="5696835" y="2786044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</p:grpSp>
        <p:grpSp>
          <p:nvGrpSpPr>
            <p:cNvPr id="69" name="Skupina 68"/>
            <p:cNvGrpSpPr/>
            <p:nvPr/>
          </p:nvGrpSpPr>
          <p:grpSpPr>
            <a:xfrm>
              <a:off x="4356403" y="3495924"/>
              <a:ext cx="2734293" cy="400110"/>
              <a:chOff x="4356403" y="2598472"/>
              <a:chExt cx="2734293" cy="400110"/>
            </a:xfrm>
          </p:grpSpPr>
          <p:sp>
            <p:nvSpPr>
              <p:cNvPr id="70" name="BlokTextu 69"/>
              <p:cNvSpPr txBox="1"/>
              <p:nvPr/>
            </p:nvSpPr>
            <p:spPr>
              <a:xfrm>
                <a:off x="4356403" y="2598472"/>
                <a:ext cx="134043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Alexandra</a:t>
                </a:r>
                <a:endParaRPr lang="sk-SK" dirty="0"/>
              </a:p>
            </p:txBody>
          </p:sp>
          <p:sp>
            <p:nvSpPr>
              <p:cNvPr id="71" name="BlokTextu 70"/>
              <p:cNvSpPr txBox="1"/>
              <p:nvPr/>
            </p:nvSpPr>
            <p:spPr>
              <a:xfrm>
                <a:off x="6763362" y="2598472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2</a:t>
                </a:r>
                <a:endParaRPr lang="sk-SK" dirty="0"/>
              </a:p>
            </p:txBody>
          </p:sp>
          <p:sp>
            <p:nvSpPr>
              <p:cNvPr id="72" name="Line 5"/>
              <p:cNvSpPr>
                <a:spLocks noChangeShapeType="1"/>
              </p:cNvSpPr>
              <p:nvPr/>
            </p:nvSpPr>
            <p:spPr bwMode="auto">
              <a:xfrm>
                <a:off x="5696835" y="2786044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</p:grpSp>
      </p:grpSp>
      <p:graphicFrame>
        <p:nvGraphicFramePr>
          <p:cNvPr id="39" name="Tabuľka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898033"/>
              </p:ext>
            </p:extLst>
          </p:nvPr>
        </p:nvGraphicFramePr>
        <p:xfrm>
          <a:off x="990907" y="2629161"/>
          <a:ext cx="2552393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52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Daniela</a:t>
                      </a:r>
                      <a:endParaRPr lang="sk-SK" sz="18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Daniel</a:t>
                      </a:r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err="1"/>
                        <a:t>Sona</a:t>
                      </a:r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Sophia</a:t>
                      </a:r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Nicol</a:t>
                      </a:r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Ali</a:t>
                      </a:r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Marek</a:t>
                      </a:r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3" name="BlokTextu 42"/>
          <p:cNvSpPr txBox="1"/>
          <p:nvPr/>
        </p:nvSpPr>
        <p:spPr>
          <a:xfrm>
            <a:off x="545123" y="259969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48" name="BlokTextu 47"/>
          <p:cNvSpPr txBox="1"/>
          <p:nvPr/>
        </p:nvSpPr>
        <p:spPr>
          <a:xfrm>
            <a:off x="545123" y="299858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49" name="BlokTextu 48"/>
          <p:cNvSpPr txBox="1"/>
          <p:nvPr/>
        </p:nvSpPr>
        <p:spPr>
          <a:xfrm>
            <a:off x="545123" y="338474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50" name="BlokTextu 49"/>
          <p:cNvSpPr txBox="1"/>
          <p:nvPr/>
        </p:nvSpPr>
        <p:spPr>
          <a:xfrm>
            <a:off x="545123" y="376199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3</a:t>
            </a:r>
          </a:p>
        </p:txBody>
      </p:sp>
      <p:sp>
        <p:nvSpPr>
          <p:cNvPr id="51" name="BlokTextu 50"/>
          <p:cNvSpPr txBox="1"/>
          <p:nvPr/>
        </p:nvSpPr>
        <p:spPr>
          <a:xfrm>
            <a:off x="545123" y="410797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4</a:t>
            </a:r>
          </a:p>
        </p:txBody>
      </p:sp>
      <p:sp>
        <p:nvSpPr>
          <p:cNvPr id="52" name="BlokTextu 51"/>
          <p:cNvSpPr txBox="1"/>
          <p:nvPr/>
        </p:nvSpPr>
        <p:spPr>
          <a:xfrm>
            <a:off x="545123" y="447895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5</a:t>
            </a:r>
          </a:p>
        </p:txBody>
      </p:sp>
      <p:sp>
        <p:nvSpPr>
          <p:cNvPr id="53" name="BlokTextu 52"/>
          <p:cNvSpPr txBox="1"/>
          <p:nvPr/>
        </p:nvSpPr>
        <p:spPr>
          <a:xfrm>
            <a:off x="545123" y="482493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48821089"/>
      </p:ext>
    </p:extLst>
  </p:cSld>
  <p:clrMapOvr>
    <a:masterClrMapping/>
  </p:clrMapOvr>
  <p:transition spd="med">
    <p:randomBa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Ako</a:t>
            </a:r>
            <a:r>
              <a:rPr lang="en-GB" dirty="0"/>
              <a:t> </a:t>
            </a:r>
            <a:r>
              <a:rPr lang="en-GB" dirty="0" err="1"/>
              <a:t>ulo</a:t>
            </a:r>
            <a:r>
              <a:rPr lang="sk-SK" dirty="0"/>
              <a:t>žiť viac hodnôt?</a:t>
            </a:r>
          </a:p>
        </p:txBody>
      </p:sp>
      <p:graphicFrame>
        <p:nvGraphicFramePr>
          <p:cNvPr id="5" name="Zástupný symbol obsah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4736519"/>
              </p:ext>
            </p:extLst>
          </p:nvPr>
        </p:nvGraphicFramePr>
        <p:xfrm>
          <a:off x="2450976" y="1800537"/>
          <a:ext cx="178691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04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Daniela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357639"/>
              </p:ext>
            </p:extLst>
          </p:nvPr>
        </p:nvGraphicFramePr>
        <p:xfrm>
          <a:off x="990908" y="2629161"/>
          <a:ext cx="847708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47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k-SK" sz="18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BlokTextu 6"/>
          <p:cNvSpPr txBox="1"/>
          <p:nvPr/>
        </p:nvSpPr>
        <p:spPr>
          <a:xfrm>
            <a:off x="545123" y="259969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545123" y="299858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545123" y="338474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545123" y="376199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3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545123" y="410797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4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545123" y="447895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5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545123" y="482493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6</a:t>
            </a:r>
          </a:p>
        </p:txBody>
      </p:sp>
      <p:cxnSp>
        <p:nvCxnSpPr>
          <p:cNvPr id="25" name="Straight Arrow Connector 12"/>
          <p:cNvCxnSpPr>
            <a:cxnSpLocks noChangeShapeType="1"/>
          </p:cNvCxnSpPr>
          <p:nvPr/>
        </p:nvCxnSpPr>
        <p:spPr bwMode="auto">
          <a:xfrm flipV="1">
            <a:off x="1409858" y="1957021"/>
            <a:ext cx="1041118" cy="882894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27" name="Straight Arrow Connector 12"/>
          <p:cNvCxnSpPr>
            <a:cxnSpLocks noChangeShapeType="1"/>
          </p:cNvCxnSpPr>
          <p:nvPr/>
        </p:nvCxnSpPr>
        <p:spPr bwMode="auto">
          <a:xfrm>
            <a:off x="3961941" y="2029137"/>
            <a:ext cx="429432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pSp>
        <p:nvGrpSpPr>
          <p:cNvPr id="76" name="Skupina 75"/>
          <p:cNvGrpSpPr/>
          <p:nvPr/>
        </p:nvGrpSpPr>
        <p:grpSpPr>
          <a:xfrm>
            <a:off x="4500894" y="2505979"/>
            <a:ext cx="1799741" cy="457200"/>
            <a:chOff x="4136398" y="1800537"/>
            <a:chExt cx="1766884" cy="457200"/>
          </a:xfrm>
        </p:grpSpPr>
        <p:graphicFrame>
          <p:nvGraphicFramePr>
            <p:cNvPr id="22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62723932"/>
                </p:ext>
              </p:extLst>
            </p:nvPr>
          </p:nvGraphicFramePr>
          <p:xfrm>
            <a:off x="4136398" y="1800537"/>
            <a:ext cx="1705934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258707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478951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Patricia</a:t>
                        </a:r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29" name="Straight Arrow Connector 12"/>
            <p:cNvCxnSpPr>
              <a:cxnSpLocks noChangeShapeType="1"/>
            </p:cNvCxnSpPr>
            <p:nvPr/>
          </p:nvCxnSpPr>
          <p:spPr bwMode="auto">
            <a:xfrm>
              <a:off x="5601681" y="2029137"/>
              <a:ext cx="301601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</p:grpSp>
      <p:grpSp>
        <p:nvGrpSpPr>
          <p:cNvPr id="77" name="Skupina 76"/>
          <p:cNvGrpSpPr/>
          <p:nvPr/>
        </p:nvGrpSpPr>
        <p:grpSpPr>
          <a:xfrm>
            <a:off x="3759721" y="3141792"/>
            <a:ext cx="1403823" cy="457200"/>
            <a:chOff x="5519198" y="2412006"/>
            <a:chExt cx="1403823" cy="457200"/>
          </a:xfrm>
        </p:grpSpPr>
        <p:graphicFrame>
          <p:nvGraphicFramePr>
            <p:cNvPr id="23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64167229"/>
                </p:ext>
              </p:extLst>
            </p:nvPr>
          </p:nvGraphicFramePr>
          <p:xfrm>
            <a:off x="5519198" y="2412006"/>
            <a:ext cx="1229529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922491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307038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 err="1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Vasyl</a:t>
                        </a:r>
                        <a:endParaRPr lang="en-GB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31" name="Straight Arrow Connector 12"/>
            <p:cNvCxnSpPr>
              <a:cxnSpLocks noChangeShapeType="1"/>
            </p:cNvCxnSpPr>
            <p:nvPr/>
          </p:nvCxnSpPr>
          <p:spPr bwMode="auto">
            <a:xfrm>
              <a:off x="6574432" y="2654959"/>
              <a:ext cx="348589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</p:grpSp>
      <p:graphicFrame>
        <p:nvGraphicFramePr>
          <p:cNvPr id="33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1407457"/>
              </p:ext>
            </p:extLst>
          </p:nvPr>
        </p:nvGraphicFramePr>
        <p:xfrm>
          <a:off x="2450976" y="2486337"/>
          <a:ext cx="178691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04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Daniel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3514158"/>
              </p:ext>
            </p:extLst>
          </p:nvPr>
        </p:nvGraphicFramePr>
        <p:xfrm>
          <a:off x="2450976" y="3127600"/>
          <a:ext cx="115182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40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 err="1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Sona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909742"/>
              </p:ext>
            </p:extLst>
          </p:nvPr>
        </p:nvGraphicFramePr>
        <p:xfrm>
          <a:off x="2450976" y="3761995"/>
          <a:ext cx="178691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04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Sophia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3863217"/>
              </p:ext>
            </p:extLst>
          </p:nvPr>
        </p:nvGraphicFramePr>
        <p:xfrm>
          <a:off x="2450976" y="4396390"/>
          <a:ext cx="178691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93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Nicol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7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5129069"/>
              </p:ext>
            </p:extLst>
          </p:nvPr>
        </p:nvGraphicFramePr>
        <p:xfrm>
          <a:off x="2450976" y="4996441"/>
          <a:ext cx="189218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8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Ali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8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1791633"/>
              </p:ext>
            </p:extLst>
          </p:nvPr>
        </p:nvGraphicFramePr>
        <p:xfrm>
          <a:off x="2450976" y="5637704"/>
          <a:ext cx="178691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04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Marek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9" name="Straight Arrow Connector 12"/>
          <p:cNvCxnSpPr>
            <a:cxnSpLocks noChangeShapeType="1"/>
            <a:endCxn id="33" idx="1"/>
          </p:cNvCxnSpPr>
          <p:nvPr/>
        </p:nvCxnSpPr>
        <p:spPr bwMode="auto">
          <a:xfrm flipV="1">
            <a:off x="1409858" y="2714937"/>
            <a:ext cx="1041118" cy="49425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41" name="Straight Arrow Connector 12"/>
          <p:cNvCxnSpPr>
            <a:cxnSpLocks noChangeShapeType="1"/>
            <a:endCxn id="34" idx="1"/>
          </p:cNvCxnSpPr>
          <p:nvPr/>
        </p:nvCxnSpPr>
        <p:spPr bwMode="auto">
          <a:xfrm flipV="1">
            <a:off x="1409858" y="3356200"/>
            <a:ext cx="1041118" cy="2286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43" name="Straight Arrow Connector 12"/>
          <p:cNvCxnSpPr>
            <a:cxnSpLocks noChangeShapeType="1"/>
            <a:endCxn id="35" idx="1"/>
          </p:cNvCxnSpPr>
          <p:nvPr/>
        </p:nvCxnSpPr>
        <p:spPr bwMode="auto">
          <a:xfrm>
            <a:off x="1409858" y="3912577"/>
            <a:ext cx="1041118" cy="7801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45" name="Straight Arrow Connector 12"/>
          <p:cNvCxnSpPr>
            <a:cxnSpLocks noChangeShapeType="1"/>
            <a:endCxn id="36" idx="1"/>
          </p:cNvCxnSpPr>
          <p:nvPr/>
        </p:nvCxnSpPr>
        <p:spPr bwMode="auto">
          <a:xfrm>
            <a:off x="1409858" y="4271636"/>
            <a:ext cx="1041118" cy="353354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47" name="Straight Arrow Connector 12"/>
          <p:cNvCxnSpPr>
            <a:cxnSpLocks noChangeShapeType="1"/>
            <a:endCxn id="37" idx="1"/>
          </p:cNvCxnSpPr>
          <p:nvPr/>
        </p:nvCxnSpPr>
        <p:spPr bwMode="auto">
          <a:xfrm>
            <a:off x="1409858" y="4703885"/>
            <a:ext cx="1041118" cy="52115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49" name="Straight Arrow Connector 12"/>
          <p:cNvCxnSpPr>
            <a:cxnSpLocks noChangeShapeType="1"/>
            <a:endCxn id="38" idx="1"/>
          </p:cNvCxnSpPr>
          <p:nvPr/>
        </p:nvCxnSpPr>
        <p:spPr bwMode="auto">
          <a:xfrm>
            <a:off x="1409858" y="5073162"/>
            <a:ext cx="1041118" cy="793142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52" name="Straight Arrow Connector 12"/>
          <p:cNvCxnSpPr>
            <a:cxnSpLocks noChangeShapeType="1"/>
          </p:cNvCxnSpPr>
          <p:nvPr/>
        </p:nvCxnSpPr>
        <p:spPr bwMode="auto">
          <a:xfrm>
            <a:off x="4031929" y="2735426"/>
            <a:ext cx="468966" cy="1754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sp>
        <p:nvSpPr>
          <p:cNvPr id="56" name="Zástupný symbol obsahu 2"/>
          <p:cNvSpPr txBox="1">
            <a:spLocks/>
          </p:cNvSpPr>
          <p:nvPr/>
        </p:nvSpPr>
        <p:spPr bwMode="auto">
          <a:xfrm>
            <a:off x="376294" y="1210043"/>
            <a:ext cx="4494998" cy="533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  <a:defRPr sz="28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1pPr>
            <a:lvl2pPr marL="987425" indent="-36195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4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2pPr>
            <a:lvl3pPr marL="1527175" indent="-26987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0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3pPr>
            <a:lvl4pPr marL="2074863" indent="-27622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4pPr>
            <a:lvl5pPr marL="2601913" indent="-2667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5pPr>
            <a:lvl6pPr marL="30591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6pPr>
            <a:lvl7pPr marL="35163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7pPr>
            <a:lvl8pPr marL="39735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8pPr>
            <a:lvl9pPr marL="44307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9pPr>
          </a:lstStyle>
          <a:p>
            <a:r>
              <a:rPr lang="sk-SK" sz="2000" dirty="0">
                <a:latin typeface="Trebuchet MS" pitchFamily="34" charset="0"/>
              </a:rPr>
              <a:t>Pole spájaných zoznamov</a:t>
            </a:r>
            <a:endParaRPr lang="sk-SK" sz="2000" kern="0" dirty="0"/>
          </a:p>
        </p:txBody>
      </p:sp>
      <p:sp>
        <p:nvSpPr>
          <p:cNvPr id="57" name="Text Box 5"/>
          <p:cNvSpPr txBox="1">
            <a:spLocks noChangeArrowheads="1"/>
          </p:cNvSpPr>
          <p:nvPr/>
        </p:nvSpPr>
        <p:spPr bwMode="auto">
          <a:xfrm>
            <a:off x="463037" y="5983836"/>
            <a:ext cx="3673361" cy="76944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dirty="0">
                <a:latin typeface="Trebuchet MS" pitchFamily="34" charset="0"/>
              </a:rPr>
              <a:t>Po</a:t>
            </a:r>
            <a:r>
              <a:rPr lang="sk-SK" dirty="0" err="1">
                <a:latin typeface="Trebuchet MS" pitchFamily="34" charset="0"/>
              </a:rPr>
              <a:t>čet</a:t>
            </a:r>
            <a:r>
              <a:rPr lang="sk-SK" dirty="0">
                <a:latin typeface="Trebuchet MS" pitchFamily="34" charset="0"/>
              </a:rPr>
              <a:t> operácií pri </a:t>
            </a:r>
            <a:r>
              <a:rPr lang="sk-SK" dirty="0" err="1">
                <a:latin typeface="Trebuchet MS" pitchFamily="34" charset="0"/>
              </a:rPr>
              <a:t>hľaďaní</a:t>
            </a:r>
            <a:r>
              <a:rPr lang="sk-SK" dirty="0">
                <a:latin typeface="Trebuchet MS" pitchFamily="34" charset="0"/>
              </a:rPr>
              <a:t> </a:t>
            </a:r>
            <a:r>
              <a:rPr lang="en-US" dirty="0">
                <a:latin typeface="Trebuchet MS" pitchFamily="34" charset="0"/>
              </a:rPr>
              <a:t>v </a:t>
            </a:r>
            <a:r>
              <a:rPr lang="en-US" dirty="0" err="1">
                <a:latin typeface="Trebuchet MS" pitchFamily="34" charset="0"/>
              </a:rPr>
              <a:t>najhor</a:t>
            </a:r>
            <a:r>
              <a:rPr lang="sk-SK" dirty="0" err="1">
                <a:latin typeface="Trebuchet MS" pitchFamily="34" charset="0"/>
              </a:rPr>
              <a:t>šom</a:t>
            </a:r>
            <a:r>
              <a:rPr lang="sk-SK" dirty="0">
                <a:latin typeface="Trebuchet MS" pitchFamily="34" charset="0"/>
              </a:rPr>
              <a:t> prípade: </a:t>
            </a:r>
            <a:r>
              <a:rPr lang="sk-SK" sz="2400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k-SK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4871292" y="5724362"/>
            <a:ext cx="3673361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Ak viacerým prvkom je priradený ten istý index nastala: kolízia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5" name="Skupina 74"/>
          <p:cNvGrpSpPr/>
          <p:nvPr/>
        </p:nvGrpSpPr>
        <p:grpSpPr>
          <a:xfrm>
            <a:off x="5160010" y="3145694"/>
            <a:ext cx="2094609" cy="457200"/>
            <a:chOff x="4183994" y="2501244"/>
            <a:chExt cx="1921231" cy="457200"/>
          </a:xfrm>
        </p:grpSpPr>
        <p:graphicFrame>
          <p:nvGraphicFramePr>
            <p:cNvPr id="51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85270385"/>
                </p:ext>
              </p:extLst>
            </p:nvPr>
          </p:nvGraphicFramePr>
          <p:xfrm>
            <a:off x="4183994" y="2501244"/>
            <a:ext cx="1777302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590157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347534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US" sz="2400" b="0" baseline="0" dirty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Alexandra</a:t>
                        </a:r>
                        <a:endParaRPr lang="en-GB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59" name="Straight Arrow Connector 12"/>
            <p:cNvCxnSpPr>
              <a:cxnSpLocks noChangeShapeType="1"/>
            </p:cNvCxnSpPr>
            <p:nvPr/>
          </p:nvCxnSpPr>
          <p:spPr bwMode="auto">
            <a:xfrm>
              <a:off x="5824697" y="2723267"/>
              <a:ext cx="280528" cy="2675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</p:grpSp>
      <p:cxnSp>
        <p:nvCxnSpPr>
          <p:cNvPr id="60" name="Straight Arrow Connector 12"/>
          <p:cNvCxnSpPr>
            <a:cxnSpLocks noChangeShapeType="1"/>
          </p:cNvCxnSpPr>
          <p:nvPr/>
        </p:nvCxnSpPr>
        <p:spPr bwMode="auto">
          <a:xfrm>
            <a:off x="3444536" y="3356200"/>
            <a:ext cx="315724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61" name="Straight Arrow Connector 12"/>
          <p:cNvCxnSpPr>
            <a:cxnSpLocks noChangeShapeType="1"/>
          </p:cNvCxnSpPr>
          <p:nvPr/>
        </p:nvCxnSpPr>
        <p:spPr bwMode="auto">
          <a:xfrm>
            <a:off x="4026876" y="3990595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62" name="Straight Arrow Connector 12"/>
          <p:cNvCxnSpPr>
            <a:cxnSpLocks noChangeShapeType="1"/>
          </p:cNvCxnSpPr>
          <p:nvPr/>
        </p:nvCxnSpPr>
        <p:spPr bwMode="auto">
          <a:xfrm>
            <a:off x="4007444" y="4624990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63" name="Straight Arrow Connector 12"/>
          <p:cNvCxnSpPr>
            <a:cxnSpLocks noChangeShapeType="1"/>
          </p:cNvCxnSpPr>
          <p:nvPr/>
        </p:nvCxnSpPr>
        <p:spPr bwMode="auto">
          <a:xfrm>
            <a:off x="4136398" y="5225041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64" name="Straight Arrow Connector 12"/>
          <p:cNvCxnSpPr>
            <a:cxnSpLocks noChangeShapeType="1"/>
          </p:cNvCxnSpPr>
          <p:nvPr/>
        </p:nvCxnSpPr>
        <p:spPr bwMode="auto">
          <a:xfrm>
            <a:off x="4027416" y="5866304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pSp>
        <p:nvGrpSpPr>
          <p:cNvPr id="78" name="Skupina 77"/>
          <p:cNvGrpSpPr/>
          <p:nvPr/>
        </p:nvGrpSpPr>
        <p:grpSpPr>
          <a:xfrm>
            <a:off x="7254620" y="3126697"/>
            <a:ext cx="1809483" cy="457200"/>
            <a:chOff x="7230196" y="1813144"/>
            <a:chExt cx="1881903" cy="457200"/>
          </a:xfrm>
        </p:grpSpPr>
        <p:graphicFrame>
          <p:nvGraphicFramePr>
            <p:cNvPr id="24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22273268"/>
                </p:ext>
              </p:extLst>
            </p:nvPr>
          </p:nvGraphicFramePr>
          <p:xfrm>
            <a:off x="7230196" y="1813144"/>
            <a:ext cx="1553631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090189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403655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Viktor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65" name="Straight Arrow Connector 12"/>
            <p:cNvCxnSpPr>
              <a:cxnSpLocks noChangeShapeType="1"/>
            </p:cNvCxnSpPr>
            <p:nvPr/>
          </p:nvCxnSpPr>
          <p:spPr bwMode="auto">
            <a:xfrm>
              <a:off x="8687172" y="2042647"/>
              <a:ext cx="424927" cy="11517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</p:grpSp>
      <p:grpSp>
        <p:nvGrpSpPr>
          <p:cNvPr id="68" name="Skupina 67"/>
          <p:cNvGrpSpPr/>
          <p:nvPr/>
        </p:nvGrpSpPr>
        <p:grpSpPr>
          <a:xfrm>
            <a:off x="5279010" y="3623604"/>
            <a:ext cx="3185353" cy="2160562"/>
            <a:chOff x="4356403" y="2165832"/>
            <a:chExt cx="3185353" cy="2160562"/>
          </a:xfrm>
        </p:grpSpPr>
        <p:grpSp>
          <p:nvGrpSpPr>
            <p:cNvPr id="69" name="Skupina 68"/>
            <p:cNvGrpSpPr/>
            <p:nvPr/>
          </p:nvGrpSpPr>
          <p:grpSpPr>
            <a:xfrm>
              <a:off x="4584030" y="2598472"/>
              <a:ext cx="2506666" cy="400110"/>
              <a:chOff x="4584030" y="2598472"/>
              <a:chExt cx="2506666" cy="400110"/>
            </a:xfrm>
          </p:grpSpPr>
          <p:sp>
            <p:nvSpPr>
              <p:cNvPr id="111" name="BlokTextu 110"/>
              <p:cNvSpPr txBox="1"/>
              <p:nvPr/>
            </p:nvSpPr>
            <p:spPr>
              <a:xfrm>
                <a:off x="4584030" y="2598472"/>
                <a:ext cx="104067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Patricia</a:t>
                </a:r>
                <a:endParaRPr lang="sk-SK" dirty="0"/>
              </a:p>
            </p:txBody>
          </p:sp>
          <p:sp>
            <p:nvSpPr>
              <p:cNvPr id="112" name="BlokTextu 111"/>
              <p:cNvSpPr txBox="1"/>
              <p:nvPr/>
            </p:nvSpPr>
            <p:spPr>
              <a:xfrm>
                <a:off x="6763362" y="2598472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1</a:t>
                </a:r>
                <a:endParaRPr lang="sk-SK" dirty="0"/>
              </a:p>
            </p:txBody>
          </p:sp>
          <p:sp>
            <p:nvSpPr>
              <p:cNvPr id="113" name="Line 5"/>
              <p:cNvSpPr>
                <a:spLocks noChangeShapeType="1"/>
              </p:cNvSpPr>
              <p:nvPr/>
            </p:nvSpPr>
            <p:spPr bwMode="auto">
              <a:xfrm>
                <a:off x="5696835" y="2786044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</p:grpSp>
        <p:grpSp>
          <p:nvGrpSpPr>
            <p:cNvPr id="70" name="Skupina 69"/>
            <p:cNvGrpSpPr/>
            <p:nvPr/>
          </p:nvGrpSpPr>
          <p:grpSpPr>
            <a:xfrm>
              <a:off x="4596348" y="2165832"/>
              <a:ext cx="2945408" cy="429334"/>
              <a:chOff x="4596348" y="2165832"/>
              <a:chExt cx="2945408" cy="429334"/>
            </a:xfrm>
          </p:grpSpPr>
          <p:sp>
            <p:nvSpPr>
              <p:cNvPr id="108" name="BlokTextu 107"/>
              <p:cNvSpPr txBox="1"/>
              <p:nvPr/>
            </p:nvSpPr>
            <p:spPr>
              <a:xfrm>
                <a:off x="4596348" y="2165832"/>
                <a:ext cx="82586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/>
                  <a:t>meno</a:t>
                </a:r>
              </a:p>
            </p:txBody>
          </p:sp>
          <p:sp>
            <p:nvSpPr>
              <p:cNvPr id="109" name="BlokTextu 108"/>
              <p:cNvSpPr txBox="1"/>
              <p:nvPr/>
            </p:nvSpPr>
            <p:spPr>
              <a:xfrm>
                <a:off x="6743139" y="2195056"/>
                <a:ext cx="79861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/>
                  <a:t>index</a:t>
                </a:r>
              </a:p>
            </p:txBody>
          </p:sp>
          <p:sp>
            <p:nvSpPr>
              <p:cNvPr id="110" name="BlokTextu 109"/>
              <p:cNvSpPr txBox="1"/>
              <p:nvPr/>
            </p:nvSpPr>
            <p:spPr>
              <a:xfrm>
                <a:off x="5669902" y="2189113"/>
                <a:ext cx="99738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>
                    <a:solidFill>
                      <a:srgbClr val="00B0F0"/>
                    </a:solidFill>
                  </a:rPr>
                  <a:t>funkcia</a:t>
                </a:r>
              </a:p>
            </p:txBody>
          </p:sp>
        </p:grpSp>
        <p:grpSp>
          <p:nvGrpSpPr>
            <p:cNvPr id="71" name="Skupina 70"/>
            <p:cNvGrpSpPr/>
            <p:nvPr/>
          </p:nvGrpSpPr>
          <p:grpSpPr>
            <a:xfrm>
              <a:off x="4584030" y="3054726"/>
              <a:ext cx="2506666" cy="400110"/>
              <a:chOff x="4584030" y="2598472"/>
              <a:chExt cx="2506666" cy="400110"/>
            </a:xfrm>
          </p:grpSpPr>
          <p:sp>
            <p:nvSpPr>
              <p:cNvPr id="105" name="BlokTextu 104"/>
              <p:cNvSpPr txBox="1"/>
              <p:nvPr/>
            </p:nvSpPr>
            <p:spPr>
              <a:xfrm>
                <a:off x="4584030" y="2598472"/>
                <a:ext cx="7940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err="1"/>
                  <a:t>Vasyl</a:t>
                </a:r>
                <a:endParaRPr lang="sk-SK" dirty="0"/>
              </a:p>
            </p:txBody>
          </p:sp>
          <p:sp>
            <p:nvSpPr>
              <p:cNvPr id="106" name="BlokTextu 105"/>
              <p:cNvSpPr txBox="1"/>
              <p:nvPr/>
            </p:nvSpPr>
            <p:spPr>
              <a:xfrm>
                <a:off x="6763362" y="2598472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2</a:t>
                </a:r>
                <a:endParaRPr lang="sk-SK" dirty="0"/>
              </a:p>
            </p:txBody>
          </p:sp>
          <p:sp>
            <p:nvSpPr>
              <p:cNvPr id="107" name="Line 5"/>
              <p:cNvSpPr>
                <a:spLocks noChangeShapeType="1"/>
              </p:cNvSpPr>
              <p:nvPr/>
            </p:nvSpPr>
            <p:spPr bwMode="auto">
              <a:xfrm>
                <a:off x="5696835" y="2786044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</p:grpSp>
        <p:grpSp>
          <p:nvGrpSpPr>
            <p:cNvPr id="72" name="Skupina 71"/>
            <p:cNvGrpSpPr/>
            <p:nvPr/>
          </p:nvGrpSpPr>
          <p:grpSpPr>
            <a:xfrm>
              <a:off x="4584030" y="3926284"/>
              <a:ext cx="2506666" cy="400110"/>
              <a:chOff x="4584030" y="2598472"/>
              <a:chExt cx="2506666" cy="400110"/>
            </a:xfrm>
          </p:grpSpPr>
          <p:sp>
            <p:nvSpPr>
              <p:cNvPr id="102" name="BlokTextu 101"/>
              <p:cNvSpPr txBox="1"/>
              <p:nvPr/>
            </p:nvSpPr>
            <p:spPr>
              <a:xfrm>
                <a:off x="4584030" y="2598472"/>
                <a:ext cx="83567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Viktor</a:t>
                </a:r>
                <a:endParaRPr lang="sk-SK" dirty="0"/>
              </a:p>
            </p:txBody>
          </p:sp>
          <p:sp>
            <p:nvSpPr>
              <p:cNvPr id="103" name="BlokTextu 102"/>
              <p:cNvSpPr txBox="1"/>
              <p:nvPr/>
            </p:nvSpPr>
            <p:spPr>
              <a:xfrm>
                <a:off x="6763362" y="2598472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2</a:t>
                </a:r>
                <a:endParaRPr lang="sk-SK" dirty="0"/>
              </a:p>
            </p:txBody>
          </p:sp>
          <p:sp>
            <p:nvSpPr>
              <p:cNvPr id="104" name="Line 5"/>
              <p:cNvSpPr>
                <a:spLocks noChangeShapeType="1"/>
              </p:cNvSpPr>
              <p:nvPr/>
            </p:nvSpPr>
            <p:spPr bwMode="auto">
              <a:xfrm>
                <a:off x="5696835" y="2786044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</p:grpSp>
        <p:grpSp>
          <p:nvGrpSpPr>
            <p:cNvPr id="73" name="Skupina 72"/>
            <p:cNvGrpSpPr/>
            <p:nvPr/>
          </p:nvGrpSpPr>
          <p:grpSpPr>
            <a:xfrm>
              <a:off x="4356403" y="3495924"/>
              <a:ext cx="2734293" cy="400110"/>
              <a:chOff x="4356403" y="2598472"/>
              <a:chExt cx="2734293" cy="400110"/>
            </a:xfrm>
          </p:grpSpPr>
          <p:sp>
            <p:nvSpPr>
              <p:cNvPr id="74" name="BlokTextu 73"/>
              <p:cNvSpPr txBox="1"/>
              <p:nvPr/>
            </p:nvSpPr>
            <p:spPr>
              <a:xfrm>
                <a:off x="4356403" y="2598472"/>
                <a:ext cx="134043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Alexandra</a:t>
                </a:r>
                <a:endParaRPr lang="sk-SK" dirty="0"/>
              </a:p>
            </p:txBody>
          </p:sp>
          <p:sp>
            <p:nvSpPr>
              <p:cNvPr id="79" name="BlokTextu 78"/>
              <p:cNvSpPr txBox="1"/>
              <p:nvPr/>
            </p:nvSpPr>
            <p:spPr>
              <a:xfrm>
                <a:off x="6763362" y="2598472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2</a:t>
                </a:r>
                <a:endParaRPr lang="sk-SK" dirty="0"/>
              </a:p>
            </p:txBody>
          </p:sp>
          <p:sp>
            <p:nvSpPr>
              <p:cNvPr id="101" name="Line 5"/>
              <p:cNvSpPr>
                <a:spLocks noChangeShapeType="1"/>
              </p:cNvSpPr>
              <p:nvPr/>
            </p:nvSpPr>
            <p:spPr bwMode="auto">
              <a:xfrm>
                <a:off x="5696835" y="2786044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24556351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 animBg="1"/>
      <p:bldP spid="5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Kolizie</a:t>
            </a:r>
            <a:r>
              <a:rPr lang="sk-SK" dirty="0"/>
              <a:t>	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Kolízia nastáva ak dve objekty chceme priradiť na to isté miesto</a:t>
            </a:r>
          </a:p>
          <a:p>
            <a:r>
              <a:rPr lang="sk-SK" dirty="0"/>
              <a:t>Vieme to riešiť napr. pomocou spájaného zoznamu alebo iných štruktúr</a:t>
            </a:r>
          </a:p>
          <a:p>
            <a:r>
              <a:rPr lang="sk-SK" dirty="0"/>
              <a:t>Ako ovplyvnia kolízie zložitosť?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sk-SK" dirty="0"/>
              <a:t>V najhoršom prípade je zložitosť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(n)</a:t>
            </a:r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244342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Ako riešiť kolízie?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Vyhýbať sa kolíziám</a:t>
            </a:r>
          </a:p>
          <a:p>
            <a:pPr lvl="1"/>
            <a:r>
              <a:rPr lang="sk-SK" dirty="0"/>
              <a:t>Mať dostatočnú kapacitu aby v ideálnom prípade mohol byť každý prvok sám</a:t>
            </a:r>
          </a:p>
          <a:p>
            <a:r>
              <a:rPr lang="sk-SK" dirty="0"/>
              <a:t>Realita: Pole nenapĺňame na viac ¾ kapacity (</a:t>
            </a:r>
            <a:r>
              <a:rPr lang="sk-SK" dirty="0" err="1"/>
              <a:t>defaultna</a:t>
            </a:r>
            <a:r>
              <a:rPr lang="sk-SK" dirty="0"/>
              <a:t> hodnota pre </a:t>
            </a:r>
            <a:r>
              <a:rPr lang="sk-SK" dirty="0" err="1"/>
              <a:t>HashMap</a:t>
            </a:r>
            <a:r>
              <a:rPr lang="sk-SK" dirty="0"/>
              <a:t> a </a:t>
            </a:r>
            <a:r>
              <a:rPr lang="sk-SK" dirty="0" err="1"/>
              <a:t>HashSet</a:t>
            </a:r>
            <a:r>
              <a:rPr lang="sk-SK" dirty="0"/>
              <a:t>)</a:t>
            </a:r>
          </a:p>
          <a:p>
            <a:r>
              <a:rPr lang="sk-SK" dirty="0"/>
              <a:t>Pomer medzi aktuálnym počtom prvkov</a:t>
            </a:r>
            <a:br>
              <a:rPr lang="sk-SK" dirty="0"/>
            </a:br>
            <a:r>
              <a:rPr lang="sk-SK" dirty="0"/>
              <a:t>a kapacitou sa nazýva </a:t>
            </a:r>
            <a:r>
              <a:rPr lang="sk-SK" i="1" dirty="0">
                <a:solidFill>
                  <a:srgbClr val="FF0000"/>
                </a:solidFill>
              </a:rPr>
              <a:t>faktor naplnenia </a:t>
            </a:r>
            <a:r>
              <a:rPr lang="sk-SK" dirty="0"/>
              <a:t>alebo </a:t>
            </a:r>
            <a:r>
              <a:rPr lang="sk-SK" i="1" dirty="0">
                <a:solidFill>
                  <a:srgbClr val="FF0000"/>
                </a:solidFill>
              </a:rPr>
              <a:t>hustota</a:t>
            </a:r>
            <a:r>
              <a:rPr lang="sk-SK" i="1" dirty="0"/>
              <a:t> </a:t>
            </a:r>
            <a:r>
              <a:rPr lang="sk-SK" dirty="0"/>
              <a:t>alebo </a:t>
            </a:r>
            <a:r>
              <a:rPr lang="sk-SK" i="1" dirty="0" err="1">
                <a:solidFill>
                  <a:srgbClr val="FF0000"/>
                </a:solidFill>
              </a:rPr>
              <a:t>Load</a:t>
            </a:r>
            <a:r>
              <a:rPr lang="sk-SK" i="1" dirty="0">
                <a:solidFill>
                  <a:srgbClr val="FF0000"/>
                </a:solidFill>
              </a:rPr>
              <a:t> </a:t>
            </a:r>
            <a:r>
              <a:rPr lang="sk-SK" i="1" dirty="0" err="1">
                <a:solidFill>
                  <a:srgbClr val="FF0000"/>
                </a:solidFill>
              </a:rPr>
              <a:t>Factor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 rot="16200000">
            <a:off x="7528661" y="2766516"/>
            <a:ext cx="1977358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Nahliadnime do dokumentácie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279047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Load</a:t>
            </a:r>
            <a:r>
              <a:rPr lang="sk-SK" dirty="0"/>
              <a:t> faktor	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Load</a:t>
            </a:r>
            <a:r>
              <a:rPr lang="sk-SK" dirty="0"/>
              <a:t> faktor ovplyvňuje množstvo nevyužitej pamäte</a:t>
            </a:r>
          </a:p>
          <a:p>
            <a:r>
              <a:rPr lang="sk-SK" dirty="0"/>
              <a:t>Malý </a:t>
            </a:r>
            <a:r>
              <a:rPr lang="sk-SK" dirty="0" err="1"/>
              <a:t>load</a:t>
            </a:r>
            <a:r>
              <a:rPr lang="sk-SK" dirty="0"/>
              <a:t> faktor – veľa nevyužitej pamäte</a:t>
            </a:r>
          </a:p>
          <a:p>
            <a:r>
              <a:rPr lang="sk-SK" dirty="0"/>
              <a:t>Veľký </a:t>
            </a:r>
            <a:r>
              <a:rPr lang="sk-SK" dirty="0" err="1"/>
              <a:t>load</a:t>
            </a:r>
            <a:r>
              <a:rPr lang="sk-SK" dirty="0"/>
              <a:t> faktor – väčšia zložitosť</a:t>
            </a:r>
          </a:p>
        </p:txBody>
      </p:sp>
    </p:spTree>
    <p:extLst>
      <p:ext uri="{BB962C8B-B14F-4D97-AF65-F5344CB8AC3E}">
        <p14:creationId xmlns:p14="http://schemas.microsoft.com/office/powerpoint/2010/main" val="1425365983"/>
      </p:ext>
    </p:extLst>
  </p:cSld>
  <p:clrMapOvr>
    <a:masterClrMapping/>
  </p:clrMapOvr>
  <p:transition spd="med">
    <p:randomBa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Ako riešiť kolízie?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2530538"/>
          </a:xfrm>
        </p:spPr>
        <p:txBody>
          <a:bodyPr/>
          <a:lstStyle/>
          <a:p>
            <a:r>
              <a:rPr lang="sk-SK" dirty="0"/>
              <a:t>Vyhýbať sa kolíziám</a:t>
            </a:r>
          </a:p>
          <a:p>
            <a:pPr lvl="1"/>
            <a:r>
              <a:rPr lang="sk-SK" dirty="0"/>
              <a:t>Mať dostatočnú kapacitu aby v ideálnom prípade mohol byť každý prvok sám</a:t>
            </a:r>
          </a:p>
          <a:p>
            <a:r>
              <a:rPr lang="sk-SK" dirty="0"/>
              <a:t>Aj keď máme dostatočne malý faktor naplnenia môže nastať veľa kolízii</a:t>
            </a: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253479"/>
              </p:ext>
            </p:extLst>
          </p:nvPr>
        </p:nvGraphicFramePr>
        <p:xfrm>
          <a:off x="990908" y="4088685"/>
          <a:ext cx="847708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47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k-SK" sz="18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BlokTextu 5"/>
          <p:cNvSpPr txBox="1"/>
          <p:nvPr/>
        </p:nvSpPr>
        <p:spPr>
          <a:xfrm>
            <a:off x="545123" y="4059220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545123" y="445810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545123" y="4844269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545123" y="5221519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545123" y="556749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4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545123" y="593847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5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545123" y="628445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6</a:t>
            </a:r>
          </a:p>
        </p:txBody>
      </p:sp>
      <p:cxnSp>
        <p:nvCxnSpPr>
          <p:cNvPr id="16" name="Straight Arrow Connector 12"/>
          <p:cNvCxnSpPr>
            <a:cxnSpLocks noChangeShapeType="1"/>
          </p:cNvCxnSpPr>
          <p:nvPr/>
        </p:nvCxnSpPr>
        <p:spPr bwMode="auto">
          <a:xfrm>
            <a:off x="1420523" y="5031113"/>
            <a:ext cx="612463" cy="13211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pSp>
        <p:nvGrpSpPr>
          <p:cNvPr id="22" name="Skupina 21"/>
          <p:cNvGrpSpPr/>
          <p:nvPr/>
        </p:nvGrpSpPr>
        <p:grpSpPr>
          <a:xfrm>
            <a:off x="2057154" y="4818835"/>
            <a:ext cx="6936722" cy="499814"/>
            <a:chOff x="2051625" y="4037666"/>
            <a:chExt cx="6936722" cy="499814"/>
          </a:xfrm>
        </p:grpSpPr>
        <p:graphicFrame>
          <p:nvGraphicFramePr>
            <p:cNvPr id="13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87549564"/>
                </p:ext>
              </p:extLst>
            </p:nvPr>
          </p:nvGraphicFramePr>
          <p:xfrm>
            <a:off x="3496330" y="4063100"/>
            <a:ext cx="1477758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125235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35252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 err="1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Vasyl</a:t>
                        </a:r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FF0000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14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862852177"/>
                </p:ext>
              </p:extLst>
            </p:nvPr>
          </p:nvGraphicFramePr>
          <p:xfrm>
            <a:off x="5065598" y="4071690"/>
            <a:ext cx="2116408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699157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417251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Alexandra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15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27428151"/>
                </p:ext>
              </p:extLst>
            </p:nvPr>
          </p:nvGraphicFramePr>
          <p:xfrm>
            <a:off x="7371683" y="4080280"/>
            <a:ext cx="1386737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057492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329245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Viktor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17" name="Straight Arrow Connector 12"/>
            <p:cNvCxnSpPr>
              <a:cxnSpLocks noChangeShapeType="1"/>
            </p:cNvCxnSpPr>
            <p:nvPr/>
          </p:nvCxnSpPr>
          <p:spPr bwMode="auto">
            <a:xfrm flipV="1">
              <a:off x="4767304" y="4291700"/>
              <a:ext cx="298294" cy="1718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cxnSp>
          <p:nvCxnSpPr>
            <p:cNvPr id="18" name="Straight Arrow Connector 12"/>
            <p:cNvCxnSpPr>
              <a:cxnSpLocks noChangeShapeType="1"/>
            </p:cNvCxnSpPr>
            <p:nvPr/>
          </p:nvCxnSpPr>
          <p:spPr bwMode="auto">
            <a:xfrm>
              <a:off x="6992328" y="4286300"/>
              <a:ext cx="379355" cy="540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cxnSp>
          <p:nvCxnSpPr>
            <p:cNvPr id="19" name="Straight Arrow Connector 12"/>
            <p:cNvCxnSpPr>
              <a:cxnSpLocks noChangeShapeType="1"/>
            </p:cNvCxnSpPr>
            <p:nvPr/>
          </p:nvCxnSpPr>
          <p:spPr bwMode="auto">
            <a:xfrm>
              <a:off x="8623850" y="4308880"/>
              <a:ext cx="36449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graphicFrame>
          <p:nvGraphicFramePr>
            <p:cNvPr id="24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2569131"/>
                </p:ext>
              </p:extLst>
            </p:nvPr>
          </p:nvGraphicFramePr>
          <p:xfrm>
            <a:off x="2051625" y="4037666"/>
            <a:ext cx="1156922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844308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312614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 err="1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Sona</a:t>
                        </a:r>
                        <a:endParaRPr lang="en-GB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25" name="Straight Arrow Connector 12"/>
            <p:cNvCxnSpPr>
              <a:cxnSpLocks noChangeShapeType="1"/>
            </p:cNvCxnSpPr>
            <p:nvPr/>
          </p:nvCxnSpPr>
          <p:spPr bwMode="auto">
            <a:xfrm>
              <a:off x="3090907" y="4249944"/>
              <a:ext cx="36449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</p:grp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4346829" y="5668902"/>
            <a:ext cx="1716045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Zmena</a:t>
            </a:r>
            <a:br>
              <a:rPr lang="sk-SK" dirty="0">
                <a:latin typeface="Trebuchet MS" pitchFamily="34" charset="0"/>
              </a:rPr>
            </a:br>
            <a:r>
              <a:rPr lang="sk-SK" dirty="0" err="1">
                <a:latin typeface="Trebuchet MS" pitchFamily="34" charset="0"/>
              </a:rPr>
              <a:t>hash-ovacej</a:t>
            </a:r>
            <a:r>
              <a:rPr lang="sk-SK" dirty="0">
                <a:latin typeface="Trebuchet MS" pitchFamily="34" charset="0"/>
              </a:rPr>
              <a:t> funkcie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223476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Zmena </a:t>
            </a:r>
            <a:r>
              <a:rPr lang="sk-SK" dirty="0" err="1"/>
              <a:t>hash-ovacej</a:t>
            </a:r>
            <a:r>
              <a:rPr lang="sk-SK" dirty="0"/>
              <a:t> funkcie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7"/>
            <a:ext cx="8574505" cy="5035939"/>
          </a:xfrm>
        </p:spPr>
        <p:txBody>
          <a:bodyPr/>
          <a:lstStyle/>
          <a:p>
            <a:r>
              <a:rPr lang="sk-SK" dirty="0"/>
              <a:t>Doteraz:</a:t>
            </a:r>
          </a:p>
          <a:p>
            <a:pPr marL="1082675" lvl="1" indent="-457200">
              <a:buFont typeface="+mj-lt"/>
              <a:buAutoNum type="arabicPeriod"/>
            </a:pPr>
            <a:r>
              <a:rPr lang="en-GB" dirty="0"/>
              <a:t>Pre </a:t>
            </a:r>
            <a:r>
              <a:rPr lang="en-GB" dirty="0" err="1"/>
              <a:t>obje</a:t>
            </a:r>
            <a:r>
              <a:rPr lang="sk-SK" dirty="0" err="1"/>
              <a:t>kt</a:t>
            </a:r>
            <a:r>
              <a:rPr lang="sk-SK" dirty="0"/>
              <a:t> </a:t>
            </a:r>
            <a:r>
              <a:rPr lang="en-US" dirty="0" err="1"/>
              <a:t>sme</a:t>
            </a:r>
            <a:r>
              <a:rPr lang="sk-SK" dirty="0"/>
              <a:t> vypočítali hodnotu x </a:t>
            </a:r>
            <a:r>
              <a:rPr lang="en-GB" dirty="0"/>
              <a:t>(</a:t>
            </a:r>
            <a:r>
              <a:rPr lang="sk-SK" dirty="0"/>
              <a:t>suma kódov znakov</a:t>
            </a:r>
            <a:r>
              <a:rPr lang="en-GB" dirty="0"/>
              <a:t>)</a:t>
            </a:r>
            <a:endParaRPr lang="sk-SK" dirty="0"/>
          </a:p>
          <a:p>
            <a:pPr marL="1082675" lvl="1" indent="-457200">
              <a:buFont typeface="+mj-lt"/>
              <a:buAutoNum type="arabicPeriod"/>
            </a:pPr>
            <a:r>
              <a:rPr lang="sk-SK" dirty="0"/>
              <a:t>Vypočítali sme </a:t>
            </a:r>
            <a:r>
              <a:rPr lang="sk-SK" i="1" dirty="0">
                <a:solidFill>
                  <a:srgbClr val="FF0000"/>
                </a:solidFill>
              </a:rPr>
              <a:t>x </a:t>
            </a:r>
            <a:r>
              <a:rPr lang="en-GB" i="1" dirty="0">
                <a:solidFill>
                  <a:srgbClr val="FF0000"/>
                </a:solidFill>
              </a:rPr>
              <a:t>% m</a:t>
            </a:r>
            <a:r>
              <a:rPr lang="en-GB" dirty="0"/>
              <a:t>, </a:t>
            </a:r>
            <a:r>
              <a:rPr lang="en-GB" dirty="0" err="1"/>
              <a:t>kde</a:t>
            </a:r>
            <a:r>
              <a:rPr lang="en-GB" dirty="0"/>
              <a:t> </a:t>
            </a:r>
            <a:r>
              <a:rPr lang="en-GB" i="1" dirty="0"/>
              <a:t>m </a:t>
            </a:r>
            <a:r>
              <a:rPr lang="en-GB" dirty="0"/>
              <a:t>je</a:t>
            </a:r>
            <a:r>
              <a:rPr lang="sk-SK" dirty="0"/>
              <a:t> maximálna kapacita poľa</a:t>
            </a:r>
            <a:r>
              <a:rPr lang="en-GB" dirty="0"/>
              <a:t> (modulo </a:t>
            </a:r>
            <a:r>
              <a:rPr lang="en-GB" dirty="0" err="1"/>
              <a:t>ozna</a:t>
            </a:r>
            <a:r>
              <a:rPr lang="sk-SK" dirty="0"/>
              <a:t>čujeme </a:t>
            </a:r>
            <a:r>
              <a:rPr lang="en-GB" i="1" dirty="0"/>
              <a:t>%</a:t>
            </a:r>
            <a:r>
              <a:rPr lang="en-GB" dirty="0"/>
              <a:t> </a:t>
            </a:r>
            <a:r>
              <a:rPr lang="sk-SK" dirty="0"/>
              <a:t>alebo </a:t>
            </a:r>
            <a:r>
              <a:rPr lang="sk-SK" i="1" dirty="0" err="1"/>
              <a:t>mod</a:t>
            </a:r>
            <a:r>
              <a:rPr lang="en-GB" dirty="0"/>
              <a:t>)</a:t>
            </a:r>
            <a:endParaRPr lang="sk-SK" dirty="0"/>
          </a:p>
          <a:p>
            <a:pPr marL="452438" indent="-457200"/>
            <a:r>
              <a:rPr lang="en-GB" dirty="0"/>
              <a:t>Line</a:t>
            </a:r>
            <a:r>
              <a:rPr lang="sk-SK" dirty="0" err="1"/>
              <a:t>árna</a:t>
            </a:r>
            <a:r>
              <a:rPr lang="sk-SK" dirty="0"/>
              <a:t> kongruencia</a:t>
            </a:r>
          </a:p>
          <a:p>
            <a:pPr marL="1082675" lvl="1" indent="-457200">
              <a:buFont typeface="+mj-lt"/>
              <a:buAutoNum type="arabicPeriod"/>
            </a:pPr>
            <a:r>
              <a:rPr lang="sk-SK" dirty="0"/>
              <a:t>Rovnako spočítame x</a:t>
            </a:r>
          </a:p>
          <a:p>
            <a:pPr marL="1082675" lvl="1" indent="-457200">
              <a:buFont typeface="+mj-lt"/>
              <a:buAutoNum type="arabicPeriod"/>
            </a:pPr>
            <a:r>
              <a:rPr lang="sk-SK" dirty="0"/>
              <a:t>Zoberieme konštantu </a:t>
            </a:r>
            <a:r>
              <a:rPr lang="sk-SK" i="1" dirty="0"/>
              <a:t>a</a:t>
            </a:r>
            <a:r>
              <a:rPr lang="sk-SK" dirty="0"/>
              <a:t>, následne vypočítame</a:t>
            </a:r>
            <a:br>
              <a:rPr lang="sk-SK" dirty="0"/>
            </a:br>
            <a:r>
              <a:rPr lang="sk-SK" i="1" dirty="0" err="1">
                <a:solidFill>
                  <a:srgbClr val="FF0000"/>
                </a:solidFill>
              </a:rPr>
              <a:t>ax</a:t>
            </a:r>
            <a:r>
              <a:rPr lang="sk-SK" i="1" dirty="0">
                <a:solidFill>
                  <a:srgbClr val="FF0000"/>
                </a:solidFill>
              </a:rPr>
              <a:t> </a:t>
            </a:r>
            <a:r>
              <a:rPr lang="en-GB" i="1" dirty="0">
                <a:solidFill>
                  <a:srgbClr val="FF0000"/>
                </a:solidFill>
              </a:rPr>
              <a:t>% m</a:t>
            </a:r>
          </a:p>
          <a:p>
            <a:pPr lvl="1"/>
            <a:r>
              <a:rPr lang="sk-SK" dirty="0"/>
              <a:t>Ďalšie dobré</a:t>
            </a:r>
            <a:r>
              <a:rPr lang="en-US" dirty="0"/>
              <a:t> </a:t>
            </a:r>
            <a:r>
              <a:rPr lang="en-US" dirty="0" err="1"/>
              <a:t>funckie</a:t>
            </a:r>
            <a:r>
              <a:rPr lang="sk-SK" dirty="0"/>
              <a:t> dostaneme ak </a:t>
            </a:r>
            <a:r>
              <a:rPr lang="sk-SK" i="1" dirty="0"/>
              <a:t>m</a:t>
            </a:r>
            <a:r>
              <a:rPr lang="sk-SK" dirty="0"/>
              <a:t> je prvočíslo a konštanta </a:t>
            </a:r>
            <a:r>
              <a:rPr lang="sk-SK" i="1" dirty="0"/>
              <a:t>a </a:t>
            </a:r>
            <a:r>
              <a:rPr lang="sk-SK" dirty="0"/>
              <a:t>je blízka 0,618034 </a:t>
            </a:r>
            <a:r>
              <a:rPr lang="sk-SK" i="1" dirty="0"/>
              <a:t>m</a:t>
            </a:r>
            <a:r>
              <a:rPr lang="sk-SK" dirty="0"/>
              <a:t>, kde 1,618034 je zlatý rez</a:t>
            </a:r>
            <a:endParaRPr lang="sk-SK" i="1" dirty="0"/>
          </a:p>
          <a:p>
            <a:pPr marL="452438" indent="-457200">
              <a:buFont typeface="+mj-lt"/>
              <a:buAutoNum type="arabicPeriod"/>
            </a:pPr>
            <a:endParaRPr lang="sk-SK" i="1" dirty="0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4174796" y="5208371"/>
            <a:ext cx="3834996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dirty="0" err="1">
                <a:latin typeface="Trebuchet MS" pitchFamily="34" charset="0"/>
              </a:rPr>
              <a:t>Vysk</a:t>
            </a:r>
            <a:r>
              <a:rPr lang="sk-SK" dirty="0" err="1">
                <a:latin typeface="Trebuchet MS" pitchFamily="34" charset="0"/>
              </a:rPr>
              <a:t>úšajte</a:t>
            </a:r>
            <a:r>
              <a:rPr lang="sk-SK" dirty="0">
                <a:latin typeface="Trebuchet MS" pitchFamily="34" charset="0"/>
              </a:rPr>
              <a:t> pre </a:t>
            </a:r>
            <a:r>
              <a:rPr lang="sk-SK" i="1" dirty="0">
                <a:latin typeface="Trebuchet MS" pitchFamily="34" charset="0"/>
              </a:rPr>
              <a:t>a = 2, m </a:t>
            </a:r>
            <a:r>
              <a:rPr lang="sk-SK" dirty="0">
                <a:latin typeface="Trebuchet MS" pitchFamily="34" charset="0"/>
              </a:rPr>
              <a:t>párne</a:t>
            </a:r>
            <a:endParaRPr lang="cs-CZ" i="1" dirty="0">
              <a:latin typeface="Courier New" pitchFamily="49" charset="0"/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4872319" y="3917022"/>
            <a:ext cx="3834996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Vďaka rôznej voľbe </a:t>
            </a:r>
            <a:r>
              <a:rPr lang="sk-SK" i="1" dirty="0">
                <a:latin typeface="Trebuchet MS" pitchFamily="34" charset="0"/>
              </a:rPr>
              <a:t>a </a:t>
            </a:r>
            <a:r>
              <a:rPr lang="sk-SK" dirty="0">
                <a:latin typeface="Trebuchet MS" pitchFamily="34" charset="0"/>
              </a:rPr>
              <a:t>vieme dosať „rodinu“ </a:t>
            </a:r>
            <a:r>
              <a:rPr lang="sk-SK" dirty="0" err="1">
                <a:latin typeface="Trebuchet MS" pitchFamily="34" charset="0"/>
              </a:rPr>
              <a:t>hash</a:t>
            </a:r>
            <a:r>
              <a:rPr lang="sk-SK" dirty="0">
                <a:latin typeface="Trebuchet MS" pitchFamily="34" charset="0"/>
              </a:rPr>
              <a:t> funkcii</a:t>
            </a:r>
            <a:endParaRPr lang="cs-CZ" i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810817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Zmena </a:t>
            </a:r>
            <a:r>
              <a:rPr lang="sk-SK" dirty="0" err="1"/>
              <a:t>hash-ovacej</a:t>
            </a:r>
            <a:r>
              <a:rPr lang="sk-SK" dirty="0"/>
              <a:t> funkcie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obsah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k-SK" dirty="0"/>
                  <a:t>Zmena orezávania mocou </a:t>
                </a:r>
                <a:r>
                  <a:rPr lang="sk-SK" dirty="0" err="1"/>
                  <a:t>zvýšku</a:t>
                </a:r>
                <a:r>
                  <a:rPr lang="en-GB" dirty="0"/>
                  <a:t> – </a:t>
                </a:r>
                <a:r>
                  <a:rPr lang="en-GB" sz="2400" dirty="0" err="1"/>
                  <a:t>vy</a:t>
                </a:r>
                <a:r>
                  <a:rPr lang="sk-SK" sz="2400" dirty="0" err="1"/>
                  <a:t>ššie</a:t>
                </a:r>
                <a:r>
                  <a:rPr lang="sk-SK" sz="2400" dirty="0"/>
                  <a:t> bity súčtu</a:t>
                </a:r>
                <a:r>
                  <a:rPr lang="sk-SK" dirty="0"/>
                  <a:t/>
                </a:r>
                <a:br>
                  <a:rPr lang="sk-SK" dirty="0"/>
                </a:b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sk-SK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𝑎𝑥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 % 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)/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p>
                        </m:sSup>
                      </m:e>
                    </m:d>
                    <m:r>
                      <a:rPr lang="en-GB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b="0" dirty="0"/>
                  <a:t>pre </a:t>
                </a:r>
                <a:r>
                  <a:rPr lang="en-GB" i="1" dirty="0">
                    <a:latin typeface="Cambria Math" panose="02040503050406030204" pitchFamily="18" charset="0"/>
                  </a:rPr>
                  <a:t>m=2</a:t>
                </a:r>
                <a:r>
                  <a:rPr lang="en-GB" i="1" baseline="30000" dirty="0">
                    <a:latin typeface="Cambria Math" panose="02040503050406030204" pitchFamily="18" charset="0"/>
                  </a:rPr>
                  <a:t>l</a:t>
                </a:r>
                <a:r>
                  <a:rPr lang="en-GB" b="0" dirty="0"/>
                  <a:t> </a:t>
                </a:r>
                <a:endParaRPr lang="sk-SK" b="0" dirty="0"/>
              </a:p>
              <a:p>
                <a:endParaRPr lang="sk-SK" dirty="0"/>
              </a:p>
              <a:p>
                <a:r>
                  <a:rPr lang="sk-SK" dirty="0"/>
                  <a:t>Skalárny súčin</a:t>
                </a:r>
                <a:br>
                  <a:rPr lang="sk-SK" dirty="0"/>
                </a:br>
                <a14:m>
                  <m:oMath xmlns:m="http://schemas.openxmlformats.org/officeDocument/2006/math">
                    <m:d>
                      <m:dPr>
                        <m:ctrlPr>
                          <a:rPr lang="sk-SK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sk-SK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sk-S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k-SK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sk-SK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k-SK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k-SK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sk-SK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lang="sk-SK" b="0" i="1" smtClean="0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sk-SK" dirty="0"/>
                  <a:t>, v našom prípade sú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sk-SK" dirty="0"/>
                  <a:t> jednotlivé písmená, vo všeobecnosti to môžu byť rôzne prvky postupnosti poľa alebo inej štruktúry</a:t>
                </a:r>
              </a:p>
              <a:p>
                <a:r>
                  <a:rPr lang="sk-SK" dirty="0"/>
                  <a:t>Polynóm</a:t>
                </a:r>
                <a:br>
                  <a:rPr lang="sk-SK" dirty="0"/>
                </a:br>
                <a:r>
                  <a:rPr lang="en-GB" dirty="0" err="1"/>
                  <a:t>Sk</a:t>
                </a:r>
                <a:r>
                  <a:rPr lang="sk-SK" dirty="0"/>
                  <a:t>a</a:t>
                </a:r>
                <a:r>
                  <a:rPr lang="en-GB" dirty="0"/>
                  <a:t>l</a:t>
                </a:r>
                <a:r>
                  <a:rPr lang="sk-SK" dirty="0" err="1"/>
                  <a:t>árny</a:t>
                </a:r>
                <a:r>
                  <a:rPr lang="sk-SK" dirty="0"/>
                  <a:t> súčin vieme podobne nahradiť polynómom: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sk-SK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sk-SK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/>
                          <m:e>
                            <m:sSup>
                              <m:sSupPr>
                                <m:ctrlPr>
                                  <a:rPr lang="sk-SK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k-SK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sk-SK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sk-S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k-SK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sk-SK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lang="sk-SK" i="1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sk-SK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sk-SK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sk-SK" dirty="0"/>
              </a:p>
              <a:p>
                <a:endParaRPr lang="sk-SK" dirty="0"/>
              </a:p>
            </p:txBody>
          </p:sp>
        </mc:Choice>
        <mc:Fallback xmlns="">
          <p:sp>
            <p:nvSpPr>
              <p:cNvPr id="3" name="Zástupný symbol obsah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920" t="-2529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212289" y="1937632"/>
            <a:ext cx="3485073" cy="40011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dirty="0" err="1">
                <a:latin typeface="Trebuchet MS" pitchFamily="34" charset="0"/>
              </a:rPr>
              <a:t>Vysk</a:t>
            </a:r>
            <a:r>
              <a:rPr lang="sk-SK" dirty="0" err="1">
                <a:latin typeface="Trebuchet MS" pitchFamily="34" charset="0"/>
              </a:rPr>
              <a:t>úšajte</a:t>
            </a:r>
            <a:r>
              <a:rPr lang="sk-SK" dirty="0">
                <a:latin typeface="Trebuchet MS" pitchFamily="34" charset="0"/>
              </a:rPr>
              <a:t> pre m=8 a w=5</a:t>
            </a:r>
            <a:endParaRPr lang="cs-CZ" i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368279"/>
      </p:ext>
    </p:extLst>
  </p:cSld>
  <p:clrMapOvr>
    <a:masterClrMapping/>
  </p:clrMapOvr>
  <p:transition spd="med">
    <p:randomBar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Hash</a:t>
            </a:r>
            <a:r>
              <a:rPr lang="sk-SK" dirty="0"/>
              <a:t> </a:t>
            </a:r>
            <a:r>
              <a:rPr lang="sk-SK" dirty="0" err="1"/>
              <a:t>function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Aké vlastnosti by mala spĺňať </a:t>
            </a:r>
            <a:r>
              <a:rPr lang="sk-SK" dirty="0" err="1"/>
              <a:t>hash-ovacia</a:t>
            </a:r>
            <a:r>
              <a:rPr lang="sk-SK" dirty="0"/>
              <a:t> funkcia</a:t>
            </a:r>
          </a:p>
          <a:p>
            <a:pPr lvl="1"/>
            <a:r>
              <a:rPr lang="sk-SK" dirty="0"/>
              <a:t>Minimalizovať kolízie </a:t>
            </a:r>
            <a:r>
              <a:rPr lang="sk-SK" sz="2000" dirty="0"/>
              <a:t>(viac na pravdepodobnostných a aproximačných algoritmoch)</a:t>
            </a:r>
          </a:p>
          <a:p>
            <a:pPr lvl="1"/>
            <a:r>
              <a:rPr lang="sk-SK" dirty="0"/>
              <a:t>Rovnomerná distribúcia </a:t>
            </a:r>
            <a:r>
              <a:rPr lang="sk-SK" sz="2000" dirty="0"/>
              <a:t>(viac na pravdepodobnosti a štatistike a pravdepodobnostných a aproximačných algoritmoch)</a:t>
            </a:r>
          </a:p>
          <a:p>
            <a:pPr lvl="1"/>
            <a:r>
              <a:rPr lang="sk-SK" dirty="0"/>
              <a:t>Ľahko vypočítateľná</a:t>
            </a:r>
          </a:p>
          <a:p>
            <a:pPr lvl="1"/>
            <a:endParaRPr lang="sk-SK" dirty="0"/>
          </a:p>
        </p:txBody>
      </p:sp>
      <p:pic>
        <p:nvPicPr>
          <p:cNvPr id="6146" name="Picture 2" descr="Image result for kiss metho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706" y="3927101"/>
            <a:ext cx="4794495" cy="2401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1856176"/>
      </p:ext>
    </p:extLst>
  </p:cSld>
  <p:clrMapOvr>
    <a:masterClrMapping/>
  </p:clrMapOvr>
  <p:transition spd="med">
    <p:randomBa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Ako riešiť kolízie?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5414008"/>
          </a:xfrm>
        </p:spPr>
        <p:txBody>
          <a:bodyPr/>
          <a:lstStyle/>
          <a:p>
            <a:r>
              <a:rPr lang="sk-SK" dirty="0"/>
              <a:t>Pôvodne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Zachováme </a:t>
            </a:r>
            <a:r>
              <a:rPr lang="sk-SK" dirty="0" err="1"/>
              <a:t>hash-ovaciu</a:t>
            </a:r>
            <a:r>
              <a:rPr lang="sk-SK" dirty="0"/>
              <a:t> funkciu ale dovolíme otvorené adresovanie</a:t>
            </a:r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927122" y="1758723"/>
          <a:ext cx="847708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47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k-SK" sz="18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BlokTextu 5"/>
          <p:cNvSpPr txBox="1"/>
          <p:nvPr/>
        </p:nvSpPr>
        <p:spPr>
          <a:xfrm>
            <a:off x="481337" y="172925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81337" y="212814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481337" y="2514307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481337" y="2891557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481337" y="323753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4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481337" y="360851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5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481337" y="3954493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6</a:t>
            </a:r>
          </a:p>
        </p:txBody>
      </p:sp>
      <p:grpSp>
        <p:nvGrpSpPr>
          <p:cNvPr id="73" name="Skupina 72"/>
          <p:cNvGrpSpPr/>
          <p:nvPr/>
        </p:nvGrpSpPr>
        <p:grpSpPr>
          <a:xfrm>
            <a:off x="2053012" y="2464455"/>
            <a:ext cx="6936722" cy="499814"/>
            <a:chOff x="2051625" y="4037666"/>
            <a:chExt cx="6936722" cy="499814"/>
          </a:xfrm>
        </p:grpSpPr>
        <p:graphicFrame>
          <p:nvGraphicFramePr>
            <p:cNvPr id="74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776948111"/>
                </p:ext>
              </p:extLst>
            </p:nvPr>
          </p:nvGraphicFramePr>
          <p:xfrm>
            <a:off x="3496330" y="4063100"/>
            <a:ext cx="1477758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125235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35252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 err="1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Vasyl</a:t>
                        </a:r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FF0000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75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93110856"/>
                </p:ext>
              </p:extLst>
            </p:nvPr>
          </p:nvGraphicFramePr>
          <p:xfrm>
            <a:off x="5065598" y="4071690"/>
            <a:ext cx="2116408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699157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417251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Alexandra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76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568866441"/>
                </p:ext>
              </p:extLst>
            </p:nvPr>
          </p:nvGraphicFramePr>
          <p:xfrm>
            <a:off x="7371683" y="4080280"/>
            <a:ext cx="1386737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057492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329245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Viktor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77" name="Straight Arrow Connector 12"/>
            <p:cNvCxnSpPr>
              <a:cxnSpLocks noChangeShapeType="1"/>
            </p:cNvCxnSpPr>
            <p:nvPr/>
          </p:nvCxnSpPr>
          <p:spPr bwMode="auto">
            <a:xfrm flipV="1">
              <a:off x="4767304" y="4291700"/>
              <a:ext cx="298294" cy="1718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cxnSp>
          <p:nvCxnSpPr>
            <p:cNvPr id="78" name="Straight Arrow Connector 12"/>
            <p:cNvCxnSpPr>
              <a:cxnSpLocks noChangeShapeType="1"/>
            </p:cNvCxnSpPr>
            <p:nvPr/>
          </p:nvCxnSpPr>
          <p:spPr bwMode="auto">
            <a:xfrm>
              <a:off x="6992328" y="4286300"/>
              <a:ext cx="379355" cy="540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cxnSp>
          <p:nvCxnSpPr>
            <p:cNvPr id="79" name="Straight Arrow Connector 12"/>
            <p:cNvCxnSpPr>
              <a:cxnSpLocks noChangeShapeType="1"/>
            </p:cNvCxnSpPr>
            <p:nvPr/>
          </p:nvCxnSpPr>
          <p:spPr bwMode="auto">
            <a:xfrm>
              <a:off x="8623850" y="4308880"/>
              <a:ext cx="36449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graphicFrame>
          <p:nvGraphicFramePr>
            <p:cNvPr id="80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66205912"/>
                </p:ext>
              </p:extLst>
            </p:nvPr>
          </p:nvGraphicFramePr>
          <p:xfrm>
            <a:off x="2051625" y="4037666"/>
            <a:ext cx="1156922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844308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312614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 err="1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Sona</a:t>
                        </a:r>
                        <a:endParaRPr lang="en-GB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81" name="Straight Arrow Connector 12"/>
            <p:cNvCxnSpPr>
              <a:cxnSpLocks noChangeShapeType="1"/>
            </p:cNvCxnSpPr>
            <p:nvPr/>
          </p:nvCxnSpPr>
          <p:spPr bwMode="auto">
            <a:xfrm>
              <a:off x="3090907" y="4249944"/>
              <a:ext cx="36449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</p:grpSp>
      <p:cxnSp>
        <p:nvCxnSpPr>
          <p:cNvPr id="16" name="Straight Arrow Connector 12"/>
          <p:cNvCxnSpPr>
            <a:cxnSpLocks noChangeShapeType="1"/>
            <a:endCxn id="80" idx="1"/>
          </p:cNvCxnSpPr>
          <p:nvPr/>
        </p:nvCxnSpPr>
        <p:spPr bwMode="auto">
          <a:xfrm>
            <a:off x="1299075" y="2676733"/>
            <a:ext cx="753937" cy="16322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</p:spTree>
    <p:extLst>
      <p:ext uri="{BB962C8B-B14F-4D97-AF65-F5344CB8AC3E}">
        <p14:creationId xmlns:p14="http://schemas.microsoft.com/office/powerpoint/2010/main" val="1634503389"/>
      </p:ext>
    </p:extLst>
  </p:cSld>
  <p:clrMapOvr>
    <a:masterClrMapping/>
  </p:clrMapOvr>
  <p:transition spd="med"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prvku v poli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Ako zistiť, či pole p obsahuje prvok </a:t>
            </a:r>
            <a:r>
              <a:rPr lang="sk-SK" dirty="0" err="1"/>
              <a:t>hladanyPrvok</a:t>
            </a:r>
            <a:r>
              <a:rPr lang="sk-SK" dirty="0"/>
              <a:t>?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sk-SK" dirty="0"/>
              <a:t>Aká je časová zložitosť hľadania?</a:t>
            </a:r>
          </a:p>
          <a:p>
            <a:r>
              <a:rPr lang="sk-SK" i="1" dirty="0">
                <a:solidFill>
                  <a:srgbClr val="FF0000"/>
                </a:solidFill>
              </a:rPr>
              <a:t>O(n)</a:t>
            </a:r>
          </a:p>
        </p:txBody>
      </p:sp>
      <p:sp>
        <p:nvSpPr>
          <p:cNvPr id="5" name="Zástupný symbol obsahu 2"/>
          <p:cNvSpPr txBox="1">
            <a:spLocks/>
          </p:cNvSpPr>
          <p:nvPr/>
        </p:nvSpPr>
        <p:spPr bwMode="auto">
          <a:xfrm>
            <a:off x="660194" y="1985465"/>
            <a:ext cx="6830853" cy="2149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  <a:defRPr sz="28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1pPr>
            <a:lvl2pPr marL="987425" indent="-36195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4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2pPr>
            <a:lvl3pPr marL="1527175" indent="-26987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0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3pPr>
            <a:lvl4pPr marL="2074863" indent="-27622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4pPr>
            <a:lvl5pPr marL="2601913" indent="-2667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5pPr>
            <a:lvl6pPr marL="30591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6pPr>
            <a:lvl7pPr marL="35163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7pPr>
            <a:lvl8pPr marL="39735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8pPr>
            <a:lvl9pPr marL="44307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nachadzaSa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GB" sz="1400" dirty="0">
                <a:solidFill>
                  <a:srgbClr val="6A3E3E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hladanyPrvok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GB" sz="1400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en-GB" sz="1400" dirty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sk-SK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sk-SK" sz="1400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] == </a:t>
            </a:r>
            <a:r>
              <a:rPr lang="sk-SK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hladanyPrvok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GB" sz="1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955008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Ako riešiť kolízie?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5414008"/>
          </a:xfrm>
        </p:spPr>
        <p:txBody>
          <a:bodyPr/>
          <a:lstStyle/>
          <a:p>
            <a:r>
              <a:rPr lang="sk-SK" dirty="0"/>
              <a:t>Otvorené adresovanie: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Prvok sa zapíše na prvú nasledujúcu voľnu pozíciu</a:t>
            </a:r>
          </a:p>
          <a:p>
            <a:r>
              <a:rPr lang="sk-SK" dirty="0"/>
              <a:t>Ako bude prebiehať čítanie?</a:t>
            </a:r>
            <a:br>
              <a:rPr lang="sk-SK" dirty="0"/>
            </a:br>
            <a:r>
              <a:rPr lang="sk-SK" dirty="0"/>
              <a:t>Čo ak chcem prvok vymazať?</a:t>
            </a: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146784"/>
              </p:ext>
            </p:extLst>
          </p:nvPr>
        </p:nvGraphicFramePr>
        <p:xfrm>
          <a:off x="927122" y="1758723"/>
          <a:ext cx="847708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47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k-SK" sz="18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BlokTextu 5"/>
          <p:cNvSpPr txBox="1"/>
          <p:nvPr/>
        </p:nvSpPr>
        <p:spPr>
          <a:xfrm>
            <a:off x="481337" y="172925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81337" y="212814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481337" y="2514307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481337" y="2891557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481337" y="323753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4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481337" y="360851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5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481337" y="3954493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6</a:t>
            </a:r>
          </a:p>
        </p:txBody>
      </p:sp>
      <p:graphicFrame>
        <p:nvGraphicFramePr>
          <p:cNvPr id="13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8548282"/>
              </p:ext>
            </p:extLst>
          </p:nvPr>
        </p:nvGraphicFramePr>
        <p:xfrm>
          <a:off x="2336514" y="3122086"/>
          <a:ext cx="1406244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37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baseline="0" dirty="0" err="1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Vasyl</a:t>
                      </a:r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FF0000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0906790"/>
              </p:ext>
            </p:extLst>
          </p:nvPr>
        </p:nvGraphicFramePr>
        <p:xfrm>
          <a:off x="2336514" y="3726993"/>
          <a:ext cx="1960278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69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Alexandra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6916080"/>
              </p:ext>
            </p:extLst>
          </p:nvPr>
        </p:nvGraphicFramePr>
        <p:xfrm>
          <a:off x="2336514" y="4340692"/>
          <a:ext cx="1702153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42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Viktor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6" name="Straight Arrow Connector 12"/>
          <p:cNvCxnSpPr>
            <a:cxnSpLocks noChangeShapeType="1"/>
          </p:cNvCxnSpPr>
          <p:nvPr/>
        </p:nvCxnSpPr>
        <p:spPr bwMode="auto">
          <a:xfrm flipV="1">
            <a:off x="1346072" y="2688825"/>
            <a:ext cx="990442" cy="1758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17" name="Straight Arrow Connector 12"/>
          <p:cNvCxnSpPr>
            <a:cxnSpLocks noChangeShapeType="1"/>
            <a:endCxn id="14" idx="1"/>
          </p:cNvCxnSpPr>
          <p:nvPr/>
        </p:nvCxnSpPr>
        <p:spPr bwMode="auto">
          <a:xfrm>
            <a:off x="1346072" y="3508249"/>
            <a:ext cx="990442" cy="447344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18" name="Straight Arrow Connector 12"/>
          <p:cNvCxnSpPr>
            <a:cxnSpLocks noChangeShapeType="1"/>
            <a:endCxn id="15" idx="1"/>
          </p:cNvCxnSpPr>
          <p:nvPr/>
        </p:nvCxnSpPr>
        <p:spPr bwMode="auto">
          <a:xfrm>
            <a:off x="1346072" y="3850550"/>
            <a:ext cx="990442" cy="718742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24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0648498"/>
              </p:ext>
            </p:extLst>
          </p:nvPr>
        </p:nvGraphicFramePr>
        <p:xfrm>
          <a:off x="2347179" y="2517179"/>
          <a:ext cx="1496771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92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baseline="0" dirty="0" err="1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Sona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5" name="Straight Arrow Connector 12"/>
          <p:cNvCxnSpPr>
            <a:cxnSpLocks noChangeShapeType="1"/>
            <a:endCxn id="13" idx="1"/>
          </p:cNvCxnSpPr>
          <p:nvPr/>
        </p:nvCxnSpPr>
        <p:spPr bwMode="auto">
          <a:xfrm>
            <a:off x="1346072" y="3116630"/>
            <a:ext cx="990442" cy="23405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19" name="Straight Arrow Connector 12"/>
          <p:cNvCxnSpPr>
            <a:cxnSpLocks noChangeShapeType="1"/>
          </p:cNvCxnSpPr>
          <p:nvPr/>
        </p:nvCxnSpPr>
        <p:spPr bwMode="auto">
          <a:xfrm>
            <a:off x="3651036" y="2745779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53" name="Straight Arrow Connector 12"/>
          <p:cNvCxnSpPr>
            <a:cxnSpLocks noChangeShapeType="1"/>
          </p:cNvCxnSpPr>
          <p:nvPr/>
        </p:nvCxnSpPr>
        <p:spPr bwMode="auto">
          <a:xfrm>
            <a:off x="3560509" y="3365461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54" name="Straight Arrow Connector 12"/>
          <p:cNvCxnSpPr>
            <a:cxnSpLocks noChangeShapeType="1"/>
          </p:cNvCxnSpPr>
          <p:nvPr/>
        </p:nvCxnSpPr>
        <p:spPr bwMode="auto">
          <a:xfrm>
            <a:off x="4114543" y="3949758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55" name="Straight Arrow Connector 12"/>
          <p:cNvCxnSpPr>
            <a:cxnSpLocks noChangeShapeType="1"/>
          </p:cNvCxnSpPr>
          <p:nvPr/>
        </p:nvCxnSpPr>
        <p:spPr bwMode="auto">
          <a:xfrm>
            <a:off x="3833284" y="4569292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pSp>
        <p:nvGrpSpPr>
          <p:cNvPr id="56" name="Skupina 55"/>
          <p:cNvGrpSpPr/>
          <p:nvPr/>
        </p:nvGrpSpPr>
        <p:grpSpPr>
          <a:xfrm>
            <a:off x="5382458" y="2625474"/>
            <a:ext cx="2506666" cy="400110"/>
            <a:chOff x="4584030" y="2598472"/>
            <a:chExt cx="2506666" cy="400110"/>
          </a:xfrm>
        </p:grpSpPr>
        <p:sp>
          <p:nvSpPr>
            <p:cNvPr id="57" name="BlokTextu 56"/>
            <p:cNvSpPr txBox="1"/>
            <p:nvPr/>
          </p:nvSpPr>
          <p:spPr>
            <a:xfrm>
              <a:off x="4584030" y="2598472"/>
              <a:ext cx="794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/>
                <a:t>Vasyl</a:t>
              </a:r>
              <a:endParaRPr lang="sk-SK" dirty="0"/>
            </a:p>
          </p:txBody>
        </p:sp>
        <p:sp>
          <p:nvSpPr>
            <p:cNvPr id="58" name="BlokTextu 57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</a:t>
              </a:r>
              <a:endParaRPr lang="sk-SK" dirty="0"/>
            </a:p>
          </p:txBody>
        </p:sp>
        <p:sp>
          <p:nvSpPr>
            <p:cNvPr id="59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60" name="Skupina 59"/>
          <p:cNvGrpSpPr/>
          <p:nvPr/>
        </p:nvGrpSpPr>
        <p:grpSpPr>
          <a:xfrm>
            <a:off x="5394776" y="1751158"/>
            <a:ext cx="2945408" cy="429334"/>
            <a:chOff x="4596348" y="2165832"/>
            <a:chExt cx="2945408" cy="429334"/>
          </a:xfrm>
        </p:grpSpPr>
        <p:sp>
          <p:nvSpPr>
            <p:cNvPr id="61" name="BlokTextu 60"/>
            <p:cNvSpPr txBox="1"/>
            <p:nvPr/>
          </p:nvSpPr>
          <p:spPr>
            <a:xfrm>
              <a:off x="4596348" y="2165832"/>
              <a:ext cx="825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dirty="0"/>
                <a:t>meno</a:t>
              </a:r>
            </a:p>
          </p:txBody>
        </p:sp>
        <p:sp>
          <p:nvSpPr>
            <p:cNvPr id="62" name="BlokTextu 61"/>
            <p:cNvSpPr txBox="1"/>
            <p:nvPr/>
          </p:nvSpPr>
          <p:spPr>
            <a:xfrm>
              <a:off x="6743139" y="2195056"/>
              <a:ext cx="7986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dirty="0"/>
                <a:t>index</a:t>
              </a:r>
            </a:p>
          </p:txBody>
        </p:sp>
        <p:sp>
          <p:nvSpPr>
            <p:cNvPr id="63" name="BlokTextu 62"/>
            <p:cNvSpPr txBox="1"/>
            <p:nvPr/>
          </p:nvSpPr>
          <p:spPr>
            <a:xfrm>
              <a:off x="5669902" y="2189113"/>
              <a:ext cx="9973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dirty="0">
                  <a:solidFill>
                    <a:srgbClr val="00B0F0"/>
                  </a:solidFill>
                </a:rPr>
                <a:t>funkcia</a:t>
              </a:r>
            </a:p>
          </p:txBody>
        </p:sp>
      </p:grpSp>
      <p:grpSp>
        <p:nvGrpSpPr>
          <p:cNvPr id="64" name="Skupina 63"/>
          <p:cNvGrpSpPr/>
          <p:nvPr/>
        </p:nvGrpSpPr>
        <p:grpSpPr>
          <a:xfrm>
            <a:off x="5182110" y="3080694"/>
            <a:ext cx="2707014" cy="401144"/>
            <a:chOff x="4383682" y="2597438"/>
            <a:chExt cx="2707014" cy="401144"/>
          </a:xfrm>
        </p:grpSpPr>
        <p:sp>
          <p:nvSpPr>
            <p:cNvPr id="65" name="BlokTextu 64"/>
            <p:cNvSpPr txBox="1"/>
            <p:nvPr/>
          </p:nvSpPr>
          <p:spPr>
            <a:xfrm>
              <a:off x="4383682" y="2597438"/>
              <a:ext cx="134043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Alexandra</a:t>
              </a:r>
              <a:endParaRPr lang="sk-SK" dirty="0"/>
            </a:p>
          </p:txBody>
        </p:sp>
        <p:sp>
          <p:nvSpPr>
            <p:cNvPr id="66" name="BlokTextu 65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</a:t>
              </a:r>
              <a:endParaRPr lang="sk-SK" dirty="0"/>
            </a:p>
          </p:txBody>
        </p:sp>
        <p:sp>
          <p:nvSpPr>
            <p:cNvPr id="67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68" name="Skupina 67"/>
          <p:cNvGrpSpPr/>
          <p:nvPr/>
        </p:nvGrpSpPr>
        <p:grpSpPr>
          <a:xfrm>
            <a:off x="5382458" y="3549648"/>
            <a:ext cx="2506666" cy="400110"/>
            <a:chOff x="4584030" y="2598472"/>
            <a:chExt cx="2506666" cy="400110"/>
          </a:xfrm>
        </p:grpSpPr>
        <p:sp>
          <p:nvSpPr>
            <p:cNvPr id="69" name="BlokTextu 68"/>
            <p:cNvSpPr txBox="1"/>
            <p:nvPr/>
          </p:nvSpPr>
          <p:spPr>
            <a:xfrm>
              <a:off x="4584030" y="2598472"/>
              <a:ext cx="8356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Viktor</a:t>
              </a:r>
              <a:endParaRPr lang="sk-SK" dirty="0"/>
            </a:p>
          </p:txBody>
        </p:sp>
        <p:sp>
          <p:nvSpPr>
            <p:cNvPr id="70" name="BlokTextu 69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</a:t>
              </a:r>
              <a:endParaRPr lang="sk-SK" dirty="0"/>
            </a:p>
          </p:txBody>
        </p:sp>
        <p:sp>
          <p:nvSpPr>
            <p:cNvPr id="71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72" name="Skupina 71"/>
          <p:cNvGrpSpPr/>
          <p:nvPr/>
        </p:nvGrpSpPr>
        <p:grpSpPr>
          <a:xfrm>
            <a:off x="5376834" y="2186344"/>
            <a:ext cx="2506666" cy="400110"/>
            <a:chOff x="4584030" y="2598472"/>
            <a:chExt cx="2506666" cy="400110"/>
          </a:xfrm>
        </p:grpSpPr>
        <p:sp>
          <p:nvSpPr>
            <p:cNvPr id="73" name="BlokTextu 72"/>
            <p:cNvSpPr txBox="1"/>
            <p:nvPr/>
          </p:nvSpPr>
          <p:spPr>
            <a:xfrm>
              <a:off x="4584030" y="2598472"/>
              <a:ext cx="7841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Sona</a:t>
              </a:r>
              <a:endParaRPr lang="sk-SK" dirty="0"/>
            </a:p>
          </p:txBody>
        </p:sp>
        <p:sp>
          <p:nvSpPr>
            <p:cNvPr id="74" name="BlokTextu 73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sk-SK" dirty="0"/>
            </a:p>
          </p:txBody>
        </p:sp>
        <p:sp>
          <p:nvSpPr>
            <p:cNvPr id="75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5807709" y="5517856"/>
            <a:ext cx="3130062" cy="1077218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dirty="0">
                <a:latin typeface="Trebuchet MS" pitchFamily="34" charset="0"/>
              </a:rPr>
              <a:t>Po</a:t>
            </a:r>
            <a:r>
              <a:rPr lang="sk-SK" dirty="0" err="1">
                <a:latin typeface="Trebuchet MS" pitchFamily="34" charset="0"/>
              </a:rPr>
              <a:t>čet</a:t>
            </a:r>
            <a:r>
              <a:rPr lang="sk-SK" dirty="0">
                <a:latin typeface="Trebuchet MS" pitchFamily="34" charset="0"/>
              </a:rPr>
              <a:t> operácií pri </a:t>
            </a:r>
            <a:r>
              <a:rPr lang="sk-SK" dirty="0" err="1">
                <a:latin typeface="Trebuchet MS" pitchFamily="34" charset="0"/>
              </a:rPr>
              <a:t>hľaďaní</a:t>
            </a:r>
            <a:r>
              <a:rPr lang="sk-SK" dirty="0">
                <a:latin typeface="Trebuchet MS" pitchFamily="34" charset="0"/>
              </a:rPr>
              <a:t> </a:t>
            </a:r>
            <a:r>
              <a:rPr lang="en-US" dirty="0">
                <a:latin typeface="Trebuchet MS" pitchFamily="34" charset="0"/>
              </a:rPr>
              <a:t>v </a:t>
            </a:r>
            <a:r>
              <a:rPr lang="en-US" dirty="0" err="1">
                <a:latin typeface="Trebuchet MS" pitchFamily="34" charset="0"/>
              </a:rPr>
              <a:t>najhor</a:t>
            </a:r>
            <a:r>
              <a:rPr lang="sk-SK" dirty="0" err="1">
                <a:latin typeface="Trebuchet MS" pitchFamily="34" charset="0"/>
              </a:rPr>
              <a:t>šom</a:t>
            </a:r>
            <a:r>
              <a:rPr lang="sk-SK" dirty="0">
                <a:latin typeface="Trebuchet MS" pitchFamily="34" charset="0"/>
              </a:rPr>
              <a:t> prípade: </a:t>
            </a:r>
            <a:r>
              <a:rPr lang="sk-SK" sz="2400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k-SK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52222"/>
      </p:ext>
    </p:extLst>
  </p:cSld>
  <p:clrMapOvr>
    <a:masterClrMapping/>
  </p:clrMapOvr>
  <p:transition spd="med">
    <p:randomBar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Pridávanie a vyhadzovanie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Prepodkladajme</a:t>
            </a:r>
            <a:r>
              <a:rPr lang="en-GB" dirty="0"/>
              <a:t>, </a:t>
            </a:r>
            <a:r>
              <a:rPr lang="sk-SK" dirty="0"/>
              <a:t>že kolízie riešime ukladaním do spájaného zoznamu</a:t>
            </a:r>
          </a:p>
          <a:p>
            <a:r>
              <a:rPr lang="sk-SK" dirty="0"/>
              <a:t>Do nášho </a:t>
            </a:r>
            <a:r>
              <a:rPr lang="sk-SK" dirty="0" err="1"/>
              <a:t>HashSet</a:t>
            </a:r>
            <a:r>
              <a:rPr lang="sk-SK" dirty="0"/>
              <a:t>-u vieme pridávať prvky a vyhadzovať z neho prvky</a:t>
            </a:r>
          </a:p>
          <a:p>
            <a:r>
              <a:rPr lang="sk-SK" dirty="0"/>
              <a:t>Ako udržať </a:t>
            </a:r>
            <a:r>
              <a:rPr lang="sk-SK" dirty="0" err="1"/>
              <a:t>Load</a:t>
            </a:r>
            <a:r>
              <a:rPr lang="sk-SK" dirty="0"/>
              <a:t> </a:t>
            </a:r>
            <a:r>
              <a:rPr lang="sk-SK" dirty="0" err="1"/>
              <a:t>Factor</a:t>
            </a:r>
            <a:r>
              <a:rPr lang="sk-SK" dirty="0"/>
              <a:t> medzi 0,25 a 0,75?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7386218"/>
      </p:ext>
    </p:extLst>
  </p:cSld>
  <p:clrMapOvr>
    <a:masterClrMapping/>
  </p:clrMapOvr>
  <p:transition spd="med">
    <p:randomBar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Rehasing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8"/>
            <a:ext cx="8407607" cy="3550039"/>
          </a:xfrm>
        </p:spPr>
        <p:txBody>
          <a:bodyPr/>
          <a:lstStyle/>
          <a:p>
            <a:r>
              <a:rPr lang="sk-SK" dirty="0"/>
              <a:t>Chceme udržať </a:t>
            </a:r>
            <a:r>
              <a:rPr lang="sk-SK" dirty="0" err="1"/>
              <a:t>Load</a:t>
            </a:r>
            <a:r>
              <a:rPr lang="sk-SK" dirty="0"/>
              <a:t> </a:t>
            </a:r>
            <a:r>
              <a:rPr lang="sk-SK" dirty="0" err="1"/>
              <a:t>Factor</a:t>
            </a:r>
            <a:r>
              <a:rPr lang="sk-SK" dirty="0"/>
              <a:t> medzi 0,25 a 0,75?</a:t>
            </a:r>
          </a:p>
          <a:p>
            <a:r>
              <a:rPr lang="sk-SK" dirty="0"/>
              <a:t>Majme 3 prvky uložené v poli veľkosti 4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 err="1"/>
              <a:t>Aktualne</a:t>
            </a:r>
            <a:r>
              <a:rPr lang="sk-SK" dirty="0"/>
              <a:t> je </a:t>
            </a:r>
            <a:r>
              <a:rPr lang="sk-SK" dirty="0" err="1"/>
              <a:t>Load</a:t>
            </a:r>
            <a:r>
              <a:rPr lang="sk-SK" dirty="0"/>
              <a:t> </a:t>
            </a:r>
            <a:r>
              <a:rPr lang="sk-SK" dirty="0" err="1"/>
              <a:t>Factor</a:t>
            </a:r>
            <a:r>
              <a:rPr lang="sk-SK" dirty="0"/>
              <a:t> ¾</a:t>
            </a:r>
          </a:p>
          <a:p>
            <a:r>
              <a:rPr lang="sk-SK" dirty="0"/>
              <a:t>Chceme pridať prvok </a:t>
            </a:r>
            <a:r>
              <a:rPr lang="en-US" dirty="0"/>
              <a:t>Norbert</a:t>
            </a:r>
            <a:r>
              <a:rPr lang="sk-SK" dirty="0"/>
              <a:t/>
            </a:r>
            <a:br>
              <a:rPr lang="sk-SK" dirty="0"/>
            </a:br>
            <a:r>
              <a:rPr lang="sk-SK" dirty="0"/>
              <a:t>ak by sme ho pridali tak </a:t>
            </a:r>
            <a:r>
              <a:rPr lang="sk-SK" dirty="0" err="1"/>
              <a:t>Load</a:t>
            </a:r>
            <a:r>
              <a:rPr lang="sk-SK" dirty="0"/>
              <a:t> </a:t>
            </a:r>
            <a:r>
              <a:rPr lang="sk-SK" dirty="0" err="1"/>
              <a:t>Factor</a:t>
            </a:r>
            <a:r>
              <a:rPr lang="sk-SK" dirty="0"/>
              <a:t> bude 1</a:t>
            </a:r>
          </a:p>
          <a:p>
            <a:r>
              <a:rPr lang="sk-SK" dirty="0"/>
              <a:t>Riešenie ako pri poli s kapacitou</a:t>
            </a:r>
          </a:p>
          <a:p>
            <a:pPr lvl="1"/>
            <a:r>
              <a:rPr lang="sk-SK" dirty="0"/>
              <a:t>Vytvoríme nové väčšie pole a prvky „skopírujeme“</a:t>
            </a:r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437376" y="2573319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437376" y="297220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37376" y="335836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437376" y="373561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9" name="Tabuľ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658519"/>
              </p:ext>
            </p:extLst>
          </p:nvPr>
        </p:nvGraphicFramePr>
        <p:xfrm>
          <a:off x="764710" y="2619228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0" name="Straight Arrow Connector 12"/>
          <p:cNvCxnSpPr>
            <a:cxnSpLocks noChangeShapeType="1"/>
          </p:cNvCxnSpPr>
          <p:nvPr/>
        </p:nvCxnSpPr>
        <p:spPr bwMode="auto">
          <a:xfrm>
            <a:off x="1019908" y="2790398"/>
            <a:ext cx="450513" cy="16676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11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4663912"/>
              </p:ext>
            </p:extLst>
          </p:nvPr>
        </p:nvGraphicFramePr>
        <p:xfrm>
          <a:off x="1470420" y="2743605"/>
          <a:ext cx="1752173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11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baseline="0" dirty="0" err="1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Timea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Arrow Connector 12"/>
          <p:cNvCxnSpPr>
            <a:cxnSpLocks noChangeShapeType="1"/>
            <a:endCxn id="20" idx="1"/>
          </p:cNvCxnSpPr>
          <p:nvPr/>
        </p:nvCxnSpPr>
        <p:spPr bwMode="auto">
          <a:xfrm>
            <a:off x="3074674" y="2971105"/>
            <a:ext cx="330983" cy="11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15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6312943"/>
              </p:ext>
            </p:extLst>
          </p:nvPr>
        </p:nvGraphicFramePr>
        <p:xfrm>
          <a:off x="1470420" y="3724453"/>
          <a:ext cx="189218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8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Simona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6" name="Straight Arrow Connector 12"/>
          <p:cNvCxnSpPr>
            <a:cxnSpLocks noChangeShapeType="1"/>
            <a:endCxn id="15" idx="1"/>
          </p:cNvCxnSpPr>
          <p:nvPr/>
        </p:nvCxnSpPr>
        <p:spPr bwMode="auto">
          <a:xfrm>
            <a:off x="1019908" y="3909147"/>
            <a:ext cx="450512" cy="4390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18" name="Straight Arrow Connector 12"/>
          <p:cNvCxnSpPr>
            <a:cxnSpLocks noChangeShapeType="1"/>
          </p:cNvCxnSpPr>
          <p:nvPr/>
        </p:nvCxnSpPr>
        <p:spPr bwMode="auto">
          <a:xfrm>
            <a:off x="3091731" y="3938706"/>
            <a:ext cx="404351" cy="10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20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8355375"/>
              </p:ext>
            </p:extLst>
          </p:nvPr>
        </p:nvGraphicFramePr>
        <p:xfrm>
          <a:off x="3405657" y="2743605"/>
          <a:ext cx="1370529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97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 err="1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Lyza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2" name="Straight Arrow Connector 12"/>
          <p:cNvCxnSpPr>
            <a:cxnSpLocks noChangeShapeType="1"/>
          </p:cNvCxnSpPr>
          <p:nvPr/>
        </p:nvCxnSpPr>
        <p:spPr bwMode="auto">
          <a:xfrm>
            <a:off x="4615229" y="2971105"/>
            <a:ext cx="311878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</p:spTree>
    <p:extLst>
      <p:ext uri="{BB962C8B-B14F-4D97-AF65-F5344CB8AC3E}">
        <p14:creationId xmlns:p14="http://schemas.microsoft.com/office/powerpoint/2010/main" val="3358459706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Rehasing</a:t>
            </a:r>
            <a:endParaRPr lang="sk-SK" dirty="0"/>
          </a:p>
        </p:txBody>
      </p:sp>
      <p:graphicFrame>
        <p:nvGraphicFramePr>
          <p:cNvPr id="13" name="Zástupný symbol obsahu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3887678"/>
              </p:ext>
            </p:extLst>
          </p:nvPr>
        </p:nvGraphicFramePr>
        <p:xfrm>
          <a:off x="5041639" y="1565224"/>
          <a:ext cx="403116" cy="2966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3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444781" y="3329918"/>
            <a:ext cx="3130062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err="1">
                <a:latin typeface="Trebuchet MS" pitchFamily="34" charset="0"/>
              </a:rPr>
              <a:t>Hashovacia</a:t>
            </a:r>
            <a:r>
              <a:rPr lang="sk-SK" dirty="0">
                <a:latin typeface="Trebuchet MS" pitchFamily="34" charset="0"/>
              </a:rPr>
              <a:t> funkcia je závislá od veľkosti poľa</a:t>
            </a:r>
            <a:r>
              <a:rPr lang="en-GB" dirty="0">
                <a:latin typeface="Trebuchet MS" pitchFamily="34" charset="0"/>
              </a:rPr>
              <a:t>!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BlokTextu 20"/>
          <p:cNvSpPr txBox="1"/>
          <p:nvPr/>
        </p:nvSpPr>
        <p:spPr>
          <a:xfrm>
            <a:off x="4727884" y="151356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23" name="BlokTextu 22"/>
          <p:cNvSpPr txBox="1"/>
          <p:nvPr/>
        </p:nvSpPr>
        <p:spPr>
          <a:xfrm>
            <a:off x="4727884" y="191245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24" name="BlokTextu 23"/>
          <p:cNvSpPr txBox="1"/>
          <p:nvPr/>
        </p:nvSpPr>
        <p:spPr>
          <a:xfrm>
            <a:off x="4727884" y="229861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25" name="BlokTextu 24"/>
          <p:cNvSpPr txBox="1"/>
          <p:nvPr/>
        </p:nvSpPr>
        <p:spPr>
          <a:xfrm>
            <a:off x="4727884" y="267586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sp>
        <p:nvSpPr>
          <p:cNvPr id="26" name="BlokTextu 25"/>
          <p:cNvSpPr txBox="1"/>
          <p:nvPr/>
        </p:nvSpPr>
        <p:spPr>
          <a:xfrm>
            <a:off x="4739031" y="304039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4</a:t>
            </a:r>
          </a:p>
        </p:txBody>
      </p:sp>
      <p:sp>
        <p:nvSpPr>
          <p:cNvPr id="27" name="BlokTextu 26"/>
          <p:cNvSpPr txBox="1"/>
          <p:nvPr/>
        </p:nvSpPr>
        <p:spPr>
          <a:xfrm>
            <a:off x="4739031" y="343927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5</a:t>
            </a:r>
          </a:p>
        </p:txBody>
      </p:sp>
      <p:sp>
        <p:nvSpPr>
          <p:cNvPr id="28" name="BlokTextu 27"/>
          <p:cNvSpPr txBox="1"/>
          <p:nvPr/>
        </p:nvSpPr>
        <p:spPr>
          <a:xfrm>
            <a:off x="4739031" y="3825441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6</a:t>
            </a:r>
          </a:p>
        </p:txBody>
      </p:sp>
      <p:sp>
        <p:nvSpPr>
          <p:cNvPr id="29" name="BlokTextu 28"/>
          <p:cNvSpPr txBox="1"/>
          <p:nvPr/>
        </p:nvSpPr>
        <p:spPr>
          <a:xfrm>
            <a:off x="4739031" y="4202691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7</a:t>
            </a:r>
          </a:p>
        </p:txBody>
      </p:sp>
      <p:sp>
        <p:nvSpPr>
          <p:cNvPr id="30" name="Zástupný symbol obsahu 2"/>
          <p:cNvSpPr txBox="1">
            <a:spLocks/>
          </p:cNvSpPr>
          <p:nvPr/>
        </p:nvSpPr>
        <p:spPr bwMode="auto">
          <a:xfrm>
            <a:off x="296779" y="4346318"/>
            <a:ext cx="4159930" cy="223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  <a:defRPr sz="28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1pPr>
            <a:lvl2pPr marL="987425" indent="-36195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4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2pPr>
            <a:lvl3pPr marL="1527175" indent="-26987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0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3pPr>
            <a:lvl4pPr marL="2074863" indent="-27622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4pPr>
            <a:lvl5pPr marL="2601913" indent="-2667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5pPr>
            <a:lvl6pPr marL="30591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6pPr>
            <a:lvl7pPr marL="35163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7pPr>
            <a:lvl8pPr marL="39735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8pPr>
            <a:lvl9pPr marL="44307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sk-SK" sz="2000" kern="0" dirty="0"/>
              <a:t>Vytvoríme nové väčšie pole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000" kern="0" dirty="0"/>
              <a:t>Prekopírujeme prvky do nového poľa na základe </a:t>
            </a:r>
            <a:r>
              <a:rPr lang="sk-SK" sz="2000" u="sng" kern="0" dirty="0"/>
              <a:t>novej</a:t>
            </a:r>
            <a:r>
              <a:rPr lang="sk-SK" sz="2000" kern="0" dirty="0"/>
              <a:t> </a:t>
            </a:r>
            <a:r>
              <a:rPr lang="sk-SK" sz="2000" kern="0" dirty="0" err="1"/>
              <a:t>hash</a:t>
            </a:r>
            <a:r>
              <a:rPr lang="sk-SK" sz="2000" kern="0" dirty="0"/>
              <a:t> funkcie (</a:t>
            </a:r>
            <a:r>
              <a:rPr lang="sk-SK" sz="2000" kern="0" dirty="0" err="1"/>
              <a:t>pre</a:t>
            </a:r>
            <a:r>
              <a:rPr lang="sk-SK" sz="2000" b="1" kern="0" dirty="0" err="1"/>
              <a:t>hash</a:t>
            </a:r>
            <a:r>
              <a:rPr lang="sk-SK" sz="2000" kern="0" dirty="0" err="1"/>
              <a:t>ujeme</a:t>
            </a:r>
            <a:r>
              <a:rPr lang="sk-SK" sz="2000" kern="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000" kern="0" dirty="0"/>
              <a:t>Pridáme novy prvok</a:t>
            </a:r>
          </a:p>
        </p:txBody>
      </p:sp>
      <p:graphicFrame>
        <p:nvGraphicFramePr>
          <p:cNvPr id="37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028848"/>
              </p:ext>
            </p:extLst>
          </p:nvPr>
        </p:nvGraphicFramePr>
        <p:xfrm>
          <a:off x="5693710" y="2897413"/>
          <a:ext cx="1991158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53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Norbert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8" name="Straight Arrow Connector 12"/>
          <p:cNvCxnSpPr>
            <a:cxnSpLocks noChangeShapeType="1"/>
          </p:cNvCxnSpPr>
          <p:nvPr/>
        </p:nvCxnSpPr>
        <p:spPr bwMode="auto">
          <a:xfrm flipV="1">
            <a:off x="5243197" y="3143333"/>
            <a:ext cx="450513" cy="7702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39" name="Straight Arrow Connector 12"/>
          <p:cNvCxnSpPr>
            <a:cxnSpLocks noChangeShapeType="1"/>
          </p:cNvCxnSpPr>
          <p:nvPr/>
        </p:nvCxnSpPr>
        <p:spPr bwMode="auto">
          <a:xfrm>
            <a:off x="7435913" y="3134565"/>
            <a:ext cx="404351" cy="10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pSp>
        <p:nvGrpSpPr>
          <p:cNvPr id="3" name="Skupina 2"/>
          <p:cNvGrpSpPr/>
          <p:nvPr/>
        </p:nvGrpSpPr>
        <p:grpSpPr>
          <a:xfrm>
            <a:off x="5242780" y="1653460"/>
            <a:ext cx="3757842" cy="2970619"/>
            <a:chOff x="5242780" y="1653460"/>
            <a:chExt cx="3757842" cy="2970619"/>
          </a:xfrm>
        </p:grpSpPr>
        <p:graphicFrame>
          <p:nvGraphicFramePr>
            <p:cNvPr id="31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275095096"/>
                </p:ext>
              </p:extLst>
            </p:nvPr>
          </p:nvGraphicFramePr>
          <p:xfrm>
            <a:off x="5693293" y="1653460"/>
            <a:ext cx="1496771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092325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404446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 err="1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Timea</a:t>
                        </a:r>
                        <a:endParaRPr lang="en-GB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32" name="Straight Arrow Connector 12"/>
            <p:cNvCxnSpPr>
              <a:cxnSpLocks noChangeShapeType="1"/>
            </p:cNvCxnSpPr>
            <p:nvPr/>
          </p:nvCxnSpPr>
          <p:spPr bwMode="auto">
            <a:xfrm>
              <a:off x="7007815" y="1912452"/>
              <a:ext cx="36449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cxnSp>
          <p:nvCxnSpPr>
            <p:cNvPr id="33" name="Straight Arrow Connector 12"/>
            <p:cNvCxnSpPr>
              <a:cxnSpLocks noChangeShapeType="1"/>
            </p:cNvCxnSpPr>
            <p:nvPr/>
          </p:nvCxnSpPr>
          <p:spPr bwMode="auto">
            <a:xfrm>
              <a:off x="5242780" y="1749365"/>
              <a:ext cx="450513" cy="16676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graphicFrame>
          <p:nvGraphicFramePr>
            <p:cNvPr id="34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18138903"/>
                </p:ext>
              </p:extLst>
            </p:nvPr>
          </p:nvGraphicFramePr>
          <p:xfrm>
            <a:off x="5720986" y="4166879"/>
            <a:ext cx="1640661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213118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42754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159306">
                  <a:tc>
                    <a:txBody>
                      <a:bodyPr/>
                      <a:lstStyle/>
                      <a:p>
                        <a:r>
                          <a:rPr lang="en-US" sz="2400" b="0" baseline="0" dirty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Simona</a:t>
                        </a:r>
                        <a:endParaRPr lang="en-GB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35" name="Straight Arrow Connector 12"/>
            <p:cNvCxnSpPr>
              <a:cxnSpLocks noChangeShapeType="1"/>
            </p:cNvCxnSpPr>
            <p:nvPr/>
          </p:nvCxnSpPr>
          <p:spPr bwMode="auto">
            <a:xfrm>
              <a:off x="7071416" y="4402746"/>
              <a:ext cx="36449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cxnSp>
          <p:nvCxnSpPr>
            <p:cNvPr id="36" name="Straight Arrow Connector 12"/>
            <p:cNvCxnSpPr>
              <a:cxnSpLocks noChangeShapeType="1"/>
              <a:endCxn id="34" idx="1"/>
            </p:cNvCxnSpPr>
            <p:nvPr/>
          </p:nvCxnSpPr>
          <p:spPr bwMode="auto">
            <a:xfrm>
              <a:off x="5270474" y="4348461"/>
              <a:ext cx="450512" cy="47018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graphicFrame>
          <p:nvGraphicFramePr>
            <p:cNvPr id="40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907529484"/>
                </p:ext>
              </p:extLst>
            </p:nvPr>
          </p:nvGraphicFramePr>
          <p:xfrm>
            <a:off x="7361647" y="1653460"/>
            <a:ext cx="1496771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092325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404446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US" sz="2400" b="0" baseline="0" dirty="0" err="1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Lyza</a:t>
                        </a:r>
                        <a:endParaRPr lang="en-GB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41" name="Straight Arrow Connector 12"/>
            <p:cNvCxnSpPr>
              <a:cxnSpLocks noChangeShapeType="1"/>
            </p:cNvCxnSpPr>
            <p:nvPr/>
          </p:nvCxnSpPr>
          <p:spPr bwMode="auto">
            <a:xfrm>
              <a:off x="8636125" y="1903299"/>
              <a:ext cx="36449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</p:grp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3260962" y="371624"/>
            <a:ext cx="3561353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Prvky sa môžu dostať na iné indexy lebo sa zmenila </a:t>
            </a:r>
            <a:r>
              <a:rPr lang="sk-SK" dirty="0" err="1">
                <a:latin typeface="Trebuchet MS" pitchFamily="34" charset="0"/>
              </a:rPr>
              <a:t>hashovacia</a:t>
            </a:r>
            <a:r>
              <a:rPr lang="sk-SK" dirty="0">
                <a:latin typeface="Trebuchet MS" pitchFamily="34" charset="0"/>
              </a:rPr>
              <a:t> funkcia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3" name="Skupina 42"/>
          <p:cNvGrpSpPr/>
          <p:nvPr/>
        </p:nvGrpSpPr>
        <p:grpSpPr>
          <a:xfrm>
            <a:off x="5522376" y="4692151"/>
            <a:ext cx="2506666" cy="400110"/>
            <a:chOff x="4584030" y="2598472"/>
            <a:chExt cx="2506666" cy="400110"/>
          </a:xfrm>
        </p:grpSpPr>
        <p:sp>
          <p:nvSpPr>
            <p:cNvPr id="44" name="BlokTextu 43"/>
            <p:cNvSpPr txBox="1"/>
            <p:nvPr/>
          </p:nvSpPr>
          <p:spPr>
            <a:xfrm>
              <a:off x="4584030" y="2598472"/>
              <a:ext cx="8885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Timea</a:t>
              </a:r>
              <a:endParaRPr lang="sk-SK" dirty="0"/>
            </a:p>
          </p:txBody>
        </p:sp>
        <p:sp>
          <p:nvSpPr>
            <p:cNvPr id="45" name="BlokTextu 44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  <a:endParaRPr lang="sk-SK" dirty="0"/>
            </a:p>
          </p:txBody>
        </p:sp>
        <p:sp>
          <p:nvSpPr>
            <p:cNvPr id="46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47" name="Skupina 46"/>
          <p:cNvGrpSpPr/>
          <p:nvPr/>
        </p:nvGrpSpPr>
        <p:grpSpPr>
          <a:xfrm>
            <a:off x="5522376" y="5134679"/>
            <a:ext cx="2506666" cy="400110"/>
            <a:chOff x="4584030" y="2598472"/>
            <a:chExt cx="2506666" cy="400110"/>
          </a:xfrm>
        </p:grpSpPr>
        <p:sp>
          <p:nvSpPr>
            <p:cNvPr id="48" name="BlokTextu 47"/>
            <p:cNvSpPr txBox="1"/>
            <p:nvPr/>
          </p:nvSpPr>
          <p:spPr>
            <a:xfrm>
              <a:off x="4584030" y="2598472"/>
              <a:ext cx="7169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Lyza</a:t>
              </a:r>
              <a:endParaRPr lang="sk-SK" dirty="0"/>
            </a:p>
          </p:txBody>
        </p:sp>
        <p:sp>
          <p:nvSpPr>
            <p:cNvPr id="49" name="BlokTextu 48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  <a:endParaRPr lang="sk-SK" dirty="0"/>
            </a:p>
          </p:txBody>
        </p:sp>
        <p:sp>
          <p:nvSpPr>
            <p:cNvPr id="50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51" name="Skupina 50"/>
          <p:cNvGrpSpPr/>
          <p:nvPr/>
        </p:nvGrpSpPr>
        <p:grpSpPr>
          <a:xfrm>
            <a:off x="5519433" y="5577207"/>
            <a:ext cx="2506666" cy="400110"/>
            <a:chOff x="4584030" y="2598472"/>
            <a:chExt cx="2506666" cy="400110"/>
          </a:xfrm>
        </p:grpSpPr>
        <p:sp>
          <p:nvSpPr>
            <p:cNvPr id="52" name="BlokTextu 51"/>
            <p:cNvSpPr txBox="1"/>
            <p:nvPr/>
          </p:nvSpPr>
          <p:spPr>
            <a:xfrm>
              <a:off x="4584030" y="2598472"/>
              <a:ext cx="10550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Simona</a:t>
              </a:r>
              <a:endParaRPr lang="sk-SK" dirty="0"/>
            </a:p>
          </p:txBody>
        </p:sp>
        <p:sp>
          <p:nvSpPr>
            <p:cNvPr id="53" name="BlokTextu 52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7</a:t>
              </a:r>
              <a:endParaRPr lang="sk-SK" dirty="0"/>
            </a:p>
          </p:txBody>
        </p:sp>
        <p:sp>
          <p:nvSpPr>
            <p:cNvPr id="54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55" name="Skupina 54"/>
          <p:cNvGrpSpPr/>
          <p:nvPr/>
        </p:nvGrpSpPr>
        <p:grpSpPr>
          <a:xfrm>
            <a:off x="5519433" y="6322091"/>
            <a:ext cx="2506666" cy="400110"/>
            <a:chOff x="4584030" y="2598472"/>
            <a:chExt cx="2506666" cy="400110"/>
          </a:xfrm>
        </p:grpSpPr>
        <p:sp>
          <p:nvSpPr>
            <p:cNvPr id="56" name="BlokTextu 55"/>
            <p:cNvSpPr txBox="1"/>
            <p:nvPr/>
          </p:nvSpPr>
          <p:spPr>
            <a:xfrm>
              <a:off x="4584030" y="2598472"/>
              <a:ext cx="10390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Norbert</a:t>
              </a:r>
              <a:endParaRPr lang="sk-SK" dirty="0"/>
            </a:p>
          </p:txBody>
        </p:sp>
        <p:sp>
          <p:nvSpPr>
            <p:cNvPr id="57" name="BlokTextu 56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  <a:endParaRPr lang="sk-SK" dirty="0"/>
            </a:p>
          </p:txBody>
        </p:sp>
        <p:sp>
          <p:nvSpPr>
            <p:cNvPr id="58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sp>
        <p:nvSpPr>
          <p:cNvPr id="61" name="BlokTextu 60"/>
          <p:cNvSpPr txBox="1"/>
          <p:nvPr/>
        </p:nvSpPr>
        <p:spPr>
          <a:xfrm rot="19677805">
            <a:off x="6434567" y="4852193"/>
            <a:ext cx="12618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2400" b="1" dirty="0">
                <a:solidFill>
                  <a:srgbClr val="FFC000"/>
                </a:solidFill>
              </a:rPr>
              <a:t>nová</a:t>
            </a:r>
          </a:p>
          <a:p>
            <a:r>
              <a:rPr lang="sk-SK" sz="2400" b="1" dirty="0">
                <a:solidFill>
                  <a:srgbClr val="FFC000"/>
                </a:solidFill>
              </a:rPr>
              <a:t>funkcia</a:t>
            </a:r>
          </a:p>
        </p:txBody>
      </p:sp>
      <p:sp>
        <p:nvSpPr>
          <p:cNvPr id="62" name="Oval Callout 5"/>
          <p:cNvSpPr/>
          <p:nvPr/>
        </p:nvSpPr>
        <p:spPr bwMode="auto">
          <a:xfrm>
            <a:off x="1414392" y="700147"/>
            <a:ext cx="1924703" cy="476071"/>
          </a:xfrm>
          <a:prstGeom prst="wedgeEllipseCallout">
            <a:avLst>
              <a:gd name="adj1" fmla="val -78608"/>
              <a:gd name="adj2" fmla="val 159315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k-SK" sz="1600" b="1" i="1" dirty="0">
                <a:latin typeface="+mj-lt"/>
              </a:rPr>
              <a:t>LF = 3/4</a:t>
            </a:r>
            <a:endParaRPr lang="pl-PL" sz="1600" b="1" i="1" dirty="0">
              <a:latin typeface="+mj-lt"/>
            </a:endParaRPr>
          </a:p>
        </p:txBody>
      </p:sp>
      <p:sp>
        <p:nvSpPr>
          <p:cNvPr id="63" name="Oval Callout 5"/>
          <p:cNvSpPr/>
          <p:nvPr/>
        </p:nvSpPr>
        <p:spPr bwMode="auto">
          <a:xfrm>
            <a:off x="7435913" y="3285662"/>
            <a:ext cx="1500594" cy="476071"/>
          </a:xfrm>
          <a:prstGeom prst="wedgeEllipseCallout">
            <a:avLst>
              <a:gd name="adj1" fmla="val -181144"/>
              <a:gd name="adj2" fmla="val -189739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k-SK" sz="1600" b="1" i="1" dirty="0">
                <a:latin typeface="+mj-lt"/>
              </a:rPr>
              <a:t>LF = 1/2</a:t>
            </a:r>
            <a:endParaRPr lang="pl-PL" sz="1600" b="1" i="1" dirty="0">
              <a:latin typeface="+mj-lt"/>
            </a:endParaRPr>
          </a:p>
        </p:txBody>
      </p:sp>
      <p:sp>
        <p:nvSpPr>
          <p:cNvPr id="59" name="BlokTextu 58"/>
          <p:cNvSpPr txBox="1"/>
          <p:nvPr/>
        </p:nvSpPr>
        <p:spPr>
          <a:xfrm>
            <a:off x="164098" y="157302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60" name="BlokTextu 59"/>
          <p:cNvSpPr txBox="1"/>
          <p:nvPr/>
        </p:nvSpPr>
        <p:spPr>
          <a:xfrm>
            <a:off x="164098" y="1971911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64" name="BlokTextu 63"/>
          <p:cNvSpPr txBox="1"/>
          <p:nvPr/>
        </p:nvSpPr>
        <p:spPr>
          <a:xfrm>
            <a:off x="164098" y="235807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65" name="BlokTextu 64"/>
          <p:cNvSpPr txBox="1"/>
          <p:nvPr/>
        </p:nvSpPr>
        <p:spPr>
          <a:xfrm>
            <a:off x="164098" y="273532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66" name="Tabuľka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590395"/>
              </p:ext>
            </p:extLst>
          </p:nvPr>
        </p:nvGraphicFramePr>
        <p:xfrm>
          <a:off x="491432" y="1618934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67" name="Straight Arrow Connector 12"/>
          <p:cNvCxnSpPr>
            <a:cxnSpLocks noChangeShapeType="1"/>
          </p:cNvCxnSpPr>
          <p:nvPr/>
        </p:nvCxnSpPr>
        <p:spPr bwMode="auto">
          <a:xfrm>
            <a:off x="746630" y="1790104"/>
            <a:ext cx="450513" cy="16676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68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4440322"/>
              </p:ext>
            </p:extLst>
          </p:nvPr>
        </p:nvGraphicFramePr>
        <p:xfrm>
          <a:off x="1197142" y="1743311"/>
          <a:ext cx="1752173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11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baseline="0" dirty="0" err="1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Timea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9" name="Straight Arrow Connector 12"/>
          <p:cNvCxnSpPr>
            <a:cxnSpLocks noChangeShapeType="1"/>
            <a:endCxn id="73" idx="1"/>
          </p:cNvCxnSpPr>
          <p:nvPr/>
        </p:nvCxnSpPr>
        <p:spPr bwMode="auto">
          <a:xfrm>
            <a:off x="2801396" y="1970811"/>
            <a:ext cx="330983" cy="11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70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7091441"/>
              </p:ext>
            </p:extLst>
          </p:nvPr>
        </p:nvGraphicFramePr>
        <p:xfrm>
          <a:off x="1197142" y="2724159"/>
          <a:ext cx="189218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8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Simona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1" name="Straight Arrow Connector 12"/>
          <p:cNvCxnSpPr>
            <a:cxnSpLocks noChangeShapeType="1"/>
            <a:endCxn id="70" idx="1"/>
          </p:cNvCxnSpPr>
          <p:nvPr/>
        </p:nvCxnSpPr>
        <p:spPr bwMode="auto">
          <a:xfrm>
            <a:off x="746630" y="2908853"/>
            <a:ext cx="450512" cy="4390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72" name="Straight Arrow Connector 12"/>
          <p:cNvCxnSpPr>
            <a:cxnSpLocks noChangeShapeType="1"/>
          </p:cNvCxnSpPr>
          <p:nvPr/>
        </p:nvCxnSpPr>
        <p:spPr bwMode="auto">
          <a:xfrm>
            <a:off x="2818453" y="2938412"/>
            <a:ext cx="404351" cy="10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73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3543613"/>
              </p:ext>
            </p:extLst>
          </p:nvPr>
        </p:nvGraphicFramePr>
        <p:xfrm>
          <a:off x="3132379" y="1743311"/>
          <a:ext cx="1370529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97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 err="1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Lyza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4" name="Straight Arrow Connector 12"/>
          <p:cNvCxnSpPr>
            <a:cxnSpLocks noChangeShapeType="1"/>
          </p:cNvCxnSpPr>
          <p:nvPr/>
        </p:nvCxnSpPr>
        <p:spPr bwMode="auto">
          <a:xfrm>
            <a:off x="4341951" y="1970811"/>
            <a:ext cx="311878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</p:spTree>
    <p:extLst>
      <p:ext uri="{BB962C8B-B14F-4D97-AF65-F5344CB8AC3E}">
        <p14:creationId xmlns:p14="http://schemas.microsoft.com/office/powerpoint/2010/main" val="3358108604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42" grpId="0" animBg="1"/>
      <p:bldP spid="61" grpId="0"/>
      <p:bldP spid="62" grpId="0" animBg="1"/>
      <p:bldP spid="6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Rehashing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Postup pri odstraňovaní je podobný</a:t>
            </a:r>
          </a:p>
          <a:p>
            <a:r>
              <a:rPr lang="sk-SK" dirty="0"/>
              <a:t>Ak by </a:t>
            </a:r>
            <a:r>
              <a:rPr lang="sk-SK" dirty="0" err="1"/>
              <a:t>Load</a:t>
            </a:r>
            <a:r>
              <a:rPr lang="sk-SK" dirty="0"/>
              <a:t> </a:t>
            </a:r>
            <a:r>
              <a:rPr lang="sk-SK" dirty="0" err="1"/>
              <a:t>Factor</a:t>
            </a:r>
            <a:r>
              <a:rPr lang="sk-SK" dirty="0"/>
              <a:t> mal klesnúť pod hodnotu 0,25 (nami zvolená hodnota), tak vytvoríme menšie pole a </a:t>
            </a:r>
            <a:r>
              <a:rPr lang="sk-SK" dirty="0" err="1"/>
              <a:t>prehashujeme</a:t>
            </a:r>
            <a:endParaRPr lang="sk-SK" dirty="0"/>
          </a:p>
          <a:p>
            <a:r>
              <a:rPr lang="sk-SK" dirty="0"/>
              <a:t>LF = 0,25 ak bude nové pole polovičnej veľkosti tak novy LF = 0,5</a:t>
            </a:r>
          </a:p>
        </p:txBody>
      </p:sp>
    </p:spTree>
    <p:extLst>
      <p:ext uri="{BB962C8B-B14F-4D97-AF65-F5344CB8AC3E}">
        <p14:creationId xmlns:p14="http://schemas.microsoft.com/office/powerpoint/2010/main" val="497135871"/>
      </p:ext>
    </p:extLst>
  </p:cSld>
  <p:clrMapOvr>
    <a:masterClrMapping/>
  </p:clrMapOvr>
  <p:transition spd="med">
    <p:randomBar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Zložitosť hľadania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Kolízie riešime pomocou spájaného zoznamu</a:t>
            </a:r>
          </a:p>
          <a:p>
            <a:r>
              <a:rPr lang="sk-SK" dirty="0"/>
              <a:t>Aká bude amortizovaná zložitosť hľadania?</a:t>
            </a:r>
          </a:p>
          <a:p>
            <a:r>
              <a:rPr lang="sk-SK" dirty="0"/>
              <a:t>Príklad pre LF=0,75 a uložené prvky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446168" y="323274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446168" y="363162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446168" y="4017791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46168" y="4395041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8" name="Tabuľ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787954"/>
              </p:ext>
            </p:extLst>
          </p:nvPr>
        </p:nvGraphicFramePr>
        <p:xfrm>
          <a:off x="773502" y="3278651"/>
          <a:ext cx="595356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BlokTextu 8"/>
          <p:cNvSpPr txBox="1"/>
          <p:nvPr/>
        </p:nvSpPr>
        <p:spPr>
          <a:xfrm>
            <a:off x="714352" y="3261178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ABC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46168" y="5106287"/>
            <a:ext cx="2879738" cy="1077218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Všetky prvky patria do rovnakej priehradky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2400" b="1" dirty="0">
                <a:latin typeface="Trebuchet MS" pitchFamily="34" charset="0"/>
                <a:cs typeface="Times New Roman" pitchFamily="18" charset="0"/>
              </a:rPr>
              <a:t>Najhoršia možnosť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1666653" y="3246689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1666653" y="364557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1666653" y="403173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1666653" y="440898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15" name="Tabuľ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268274"/>
              </p:ext>
            </p:extLst>
          </p:nvPr>
        </p:nvGraphicFramePr>
        <p:xfrm>
          <a:off x="1993987" y="3292598"/>
          <a:ext cx="627491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27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BlokTextu 15"/>
          <p:cNvSpPr txBox="1"/>
          <p:nvPr/>
        </p:nvSpPr>
        <p:spPr>
          <a:xfrm>
            <a:off x="1958283" y="3643624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ABC</a:t>
            </a:r>
          </a:p>
        </p:txBody>
      </p:sp>
      <p:sp>
        <p:nvSpPr>
          <p:cNvPr id="19" name="BlokTextu 18"/>
          <p:cNvSpPr txBox="1"/>
          <p:nvPr/>
        </p:nvSpPr>
        <p:spPr>
          <a:xfrm>
            <a:off x="2919273" y="3246689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20" name="BlokTextu 19"/>
          <p:cNvSpPr txBox="1"/>
          <p:nvPr/>
        </p:nvSpPr>
        <p:spPr>
          <a:xfrm>
            <a:off x="2919273" y="364557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21" name="BlokTextu 20"/>
          <p:cNvSpPr txBox="1"/>
          <p:nvPr/>
        </p:nvSpPr>
        <p:spPr>
          <a:xfrm>
            <a:off x="2919273" y="403173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22" name="BlokTextu 21"/>
          <p:cNvSpPr txBox="1"/>
          <p:nvPr/>
        </p:nvSpPr>
        <p:spPr>
          <a:xfrm>
            <a:off x="2919273" y="440898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23" name="Tabuľk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363549"/>
              </p:ext>
            </p:extLst>
          </p:nvPr>
        </p:nvGraphicFramePr>
        <p:xfrm>
          <a:off x="3246607" y="3292598"/>
          <a:ext cx="644503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44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" name="BlokTextu 23"/>
          <p:cNvSpPr txBox="1"/>
          <p:nvPr/>
        </p:nvSpPr>
        <p:spPr>
          <a:xfrm>
            <a:off x="3224720" y="4028563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ABC</a:t>
            </a:r>
          </a:p>
        </p:txBody>
      </p:sp>
      <p:sp>
        <p:nvSpPr>
          <p:cNvPr id="25" name="BlokTextu 24"/>
          <p:cNvSpPr txBox="1"/>
          <p:nvPr/>
        </p:nvSpPr>
        <p:spPr>
          <a:xfrm>
            <a:off x="4161375" y="3246689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26" name="BlokTextu 25"/>
          <p:cNvSpPr txBox="1"/>
          <p:nvPr/>
        </p:nvSpPr>
        <p:spPr>
          <a:xfrm>
            <a:off x="4161375" y="364557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27" name="BlokTextu 26"/>
          <p:cNvSpPr txBox="1"/>
          <p:nvPr/>
        </p:nvSpPr>
        <p:spPr>
          <a:xfrm>
            <a:off x="4161375" y="403173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28" name="BlokTextu 27"/>
          <p:cNvSpPr txBox="1"/>
          <p:nvPr/>
        </p:nvSpPr>
        <p:spPr>
          <a:xfrm>
            <a:off x="4161375" y="440898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29" name="Tabuľk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198542"/>
              </p:ext>
            </p:extLst>
          </p:nvPr>
        </p:nvGraphicFramePr>
        <p:xfrm>
          <a:off x="4488709" y="3292598"/>
          <a:ext cx="656964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56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" name="BlokTextu 29"/>
          <p:cNvSpPr txBox="1"/>
          <p:nvPr/>
        </p:nvSpPr>
        <p:spPr>
          <a:xfrm>
            <a:off x="4460362" y="4386421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ABC</a:t>
            </a: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5821388" y="3567277"/>
            <a:ext cx="2892306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dirty="0"/>
              <a:t>Máme 4 možnosti ako umiestniť všetky prvky do jednej priehradky</a:t>
            </a:r>
          </a:p>
        </p:txBody>
      </p:sp>
    </p:spTree>
    <p:extLst>
      <p:ext uri="{BB962C8B-B14F-4D97-AF65-F5344CB8AC3E}">
        <p14:creationId xmlns:p14="http://schemas.microsoft.com/office/powerpoint/2010/main" val="494067229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 animBg="1"/>
      <p:bldP spid="11" grpId="0"/>
      <p:bldP spid="12" grpId="0"/>
      <p:bldP spid="13" grpId="0"/>
      <p:bldP spid="14" grpId="0"/>
      <p:bldP spid="16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30" grpId="0"/>
      <p:bldP spid="3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Zložitosť hľadania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Príklad pre LF=0,75 a uložené prvky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446168" y="202819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446168" y="242708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446168" y="281324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46168" y="319049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8" name="Tabuľ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528828"/>
              </p:ext>
            </p:extLst>
          </p:nvPr>
        </p:nvGraphicFramePr>
        <p:xfrm>
          <a:off x="773502" y="2074105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BlokTextu 8"/>
          <p:cNvSpPr txBox="1"/>
          <p:nvPr/>
        </p:nvSpPr>
        <p:spPr>
          <a:xfrm>
            <a:off x="773502" y="2063779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AB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46168" y="3901741"/>
            <a:ext cx="2879738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Dve prvky patria do rovnakej priehradky, jeden prvok je v inej</a:t>
            </a:r>
          </a:p>
        </p:txBody>
      </p:sp>
      <p:sp>
        <p:nvSpPr>
          <p:cNvPr id="17" name="Obdĺžnik 16"/>
          <p:cNvSpPr/>
          <p:nvPr/>
        </p:nvSpPr>
        <p:spPr>
          <a:xfrm>
            <a:off x="869318" y="2427840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</a:t>
            </a:r>
            <a:endParaRPr lang="sk-SK" dirty="0"/>
          </a:p>
        </p:txBody>
      </p:sp>
      <p:sp>
        <p:nvSpPr>
          <p:cNvPr id="31" name="BlokTextu 30"/>
          <p:cNvSpPr txBox="1"/>
          <p:nvPr/>
        </p:nvSpPr>
        <p:spPr>
          <a:xfrm>
            <a:off x="1619803" y="206641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32" name="BlokTextu 31"/>
          <p:cNvSpPr txBox="1"/>
          <p:nvPr/>
        </p:nvSpPr>
        <p:spPr>
          <a:xfrm>
            <a:off x="1619803" y="246530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33" name="BlokTextu 32"/>
          <p:cNvSpPr txBox="1"/>
          <p:nvPr/>
        </p:nvSpPr>
        <p:spPr>
          <a:xfrm>
            <a:off x="1619803" y="285146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34" name="BlokTextu 33"/>
          <p:cNvSpPr txBox="1"/>
          <p:nvPr/>
        </p:nvSpPr>
        <p:spPr>
          <a:xfrm>
            <a:off x="1619803" y="322871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36" name="Tabuľka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042696"/>
              </p:ext>
            </p:extLst>
          </p:nvPr>
        </p:nvGraphicFramePr>
        <p:xfrm>
          <a:off x="1947137" y="2112325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7" name="BlokTextu 36"/>
          <p:cNvSpPr txBox="1"/>
          <p:nvPr/>
        </p:nvSpPr>
        <p:spPr>
          <a:xfrm>
            <a:off x="1947137" y="2101999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AB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38" name="Obdĺžnik 37"/>
          <p:cNvSpPr/>
          <p:nvPr/>
        </p:nvSpPr>
        <p:spPr>
          <a:xfrm>
            <a:off x="2052892" y="2816640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2644665" y="206641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40" name="BlokTextu 39"/>
          <p:cNvSpPr txBox="1"/>
          <p:nvPr/>
        </p:nvSpPr>
        <p:spPr>
          <a:xfrm>
            <a:off x="2644665" y="246530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41" name="BlokTextu 40"/>
          <p:cNvSpPr txBox="1"/>
          <p:nvPr/>
        </p:nvSpPr>
        <p:spPr>
          <a:xfrm>
            <a:off x="2644665" y="285146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42" name="BlokTextu 41"/>
          <p:cNvSpPr txBox="1"/>
          <p:nvPr/>
        </p:nvSpPr>
        <p:spPr>
          <a:xfrm>
            <a:off x="2644665" y="322871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43" name="Tabuľka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097363"/>
              </p:ext>
            </p:extLst>
          </p:nvPr>
        </p:nvGraphicFramePr>
        <p:xfrm>
          <a:off x="2971999" y="2112325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4" name="BlokTextu 43"/>
          <p:cNvSpPr txBox="1"/>
          <p:nvPr/>
        </p:nvSpPr>
        <p:spPr>
          <a:xfrm>
            <a:off x="2971999" y="2101999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AB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45" name="Obdĺžnik 44"/>
          <p:cNvSpPr/>
          <p:nvPr/>
        </p:nvSpPr>
        <p:spPr>
          <a:xfrm>
            <a:off x="3067815" y="3200821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</a:t>
            </a:r>
            <a:endParaRPr lang="sk-SK" dirty="0"/>
          </a:p>
        </p:txBody>
      </p:sp>
      <p:sp>
        <p:nvSpPr>
          <p:cNvPr id="46" name="BlokTextu 45"/>
          <p:cNvSpPr txBox="1"/>
          <p:nvPr/>
        </p:nvSpPr>
        <p:spPr>
          <a:xfrm>
            <a:off x="5146672" y="202819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47" name="BlokTextu 46"/>
          <p:cNvSpPr txBox="1"/>
          <p:nvPr/>
        </p:nvSpPr>
        <p:spPr>
          <a:xfrm>
            <a:off x="5146672" y="242708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48" name="BlokTextu 47"/>
          <p:cNvSpPr txBox="1"/>
          <p:nvPr/>
        </p:nvSpPr>
        <p:spPr>
          <a:xfrm>
            <a:off x="5146672" y="281324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49" name="BlokTextu 48"/>
          <p:cNvSpPr txBox="1"/>
          <p:nvPr/>
        </p:nvSpPr>
        <p:spPr>
          <a:xfrm>
            <a:off x="5146672" y="319049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50" name="Tabuľka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062825"/>
              </p:ext>
            </p:extLst>
          </p:nvPr>
        </p:nvGraphicFramePr>
        <p:xfrm>
          <a:off x="5474006" y="2074105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1" name="BlokTextu 50"/>
          <p:cNvSpPr txBox="1"/>
          <p:nvPr/>
        </p:nvSpPr>
        <p:spPr>
          <a:xfrm>
            <a:off x="5500018" y="2828605"/>
            <a:ext cx="5421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AC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52" name="Obdĺžnik 51"/>
          <p:cNvSpPr/>
          <p:nvPr/>
        </p:nvSpPr>
        <p:spPr>
          <a:xfrm>
            <a:off x="5569822" y="2061614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B</a:t>
            </a:r>
            <a:endParaRPr lang="sk-SK" dirty="0"/>
          </a:p>
        </p:txBody>
      </p:sp>
      <p:sp>
        <p:nvSpPr>
          <p:cNvPr id="18" name="BlokTextu 17"/>
          <p:cNvSpPr txBox="1"/>
          <p:nvPr/>
        </p:nvSpPr>
        <p:spPr>
          <a:xfrm>
            <a:off x="6732898" y="2160084"/>
            <a:ext cx="699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800" dirty="0"/>
              <a:t>...</a:t>
            </a:r>
          </a:p>
        </p:txBody>
      </p:sp>
      <p:sp>
        <p:nvSpPr>
          <p:cNvPr id="53" name="BlokTextu 52"/>
          <p:cNvSpPr txBox="1"/>
          <p:nvPr/>
        </p:nvSpPr>
        <p:spPr>
          <a:xfrm>
            <a:off x="4119141" y="2242030"/>
            <a:ext cx="699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800" dirty="0"/>
              <a:t>...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4809999" y="3901741"/>
            <a:ext cx="2909648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>
              <a:latin typeface="Trebuchet MS" pitchFamily="34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Dokopy 36 možností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>
              <a:latin typeface="Trebuchet MS" pitchFamily="34" charset="0"/>
            </a:endParaRPr>
          </a:p>
        </p:txBody>
      </p:sp>
      <p:sp>
        <p:nvSpPr>
          <p:cNvPr id="55" name="BlokTextu 54"/>
          <p:cNvSpPr txBox="1"/>
          <p:nvPr/>
        </p:nvSpPr>
        <p:spPr>
          <a:xfrm>
            <a:off x="4818371" y="5330233"/>
            <a:ext cx="30077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Trebuchet MS" pitchFamily="34" charset="0"/>
              </a:rPr>
              <a:t/>
            </a:r>
            <a:br>
              <a:rPr lang="sk-SK" dirty="0">
                <a:latin typeface="Trebuchet MS" pitchFamily="34" charset="0"/>
              </a:rPr>
            </a:br>
            <a:r>
              <a:rPr lang="sk-SK" dirty="0">
                <a:latin typeface="Trebuchet MS" pitchFamily="34" charset="0"/>
              </a:rPr>
              <a:t>Viac na diskrétnej matematike v 2. ročníku</a:t>
            </a:r>
          </a:p>
          <a:p>
            <a:endParaRPr lang="sk-SK" dirty="0"/>
          </a:p>
        </p:txBody>
      </p:sp>
      <p:sp>
        <p:nvSpPr>
          <p:cNvPr id="56" name="Line 5"/>
          <p:cNvSpPr>
            <a:spLocks noChangeShapeType="1"/>
          </p:cNvSpPr>
          <p:nvPr/>
        </p:nvSpPr>
        <p:spPr bwMode="auto">
          <a:xfrm flipV="1">
            <a:off x="6069359" y="4917405"/>
            <a:ext cx="14917" cy="68838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5013498"/>
      </p:ext>
    </p:extLst>
  </p:cSld>
  <p:clrMapOvr>
    <a:masterClrMapping/>
  </p:clrMapOvr>
  <p:transition spd="med">
    <p:randomBar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Zložitosť hľadania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Príklad pre LF=0,75 a uložené prvky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446168" y="202819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446168" y="242708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446168" y="281324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46168" y="319049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773502" y="2074105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BlokTextu 8"/>
          <p:cNvSpPr txBox="1"/>
          <p:nvPr/>
        </p:nvSpPr>
        <p:spPr>
          <a:xfrm>
            <a:off x="849376" y="2065679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46168" y="3901741"/>
            <a:ext cx="2879738" cy="132343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Každý prvok patrí do inej priehradky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Najlepší prípad, lebo nemáme kolízie</a:t>
            </a:r>
          </a:p>
        </p:txBody>
      </p:sp>
      <p:sp>
        <p:nvSpPr>
          <p:cNvPr id="17" name="Obdĺžnik 16"/>
          <p:cNvSpPr/>
          <p:nvPr/>
        </p:nvSpPr>
        <p:spPr>
          <a:xfrm>
            <a:off x="849376" y="2787483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</a:t>
            </a:r>
            <a:endParaRPr lang="sk-SK" dirty="0"/>
          </a:p>
        </p:txBody>
      </p:sp>
      <p:sp>
        <p:nvSpPr>
          <p:cNvPr id="31" name="BlokTextu 30"/>
          <p:cNvSpPr txBox="1"/>
          <p:nvPr/>
        </p:nvSpPr>
        <p:spPr>
          <a:xfrm>
            <a:off x="1619803" y="206641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32" name="BlokTextu 31"/>
          <p:cNvSpPr txBox="1"/>
          <p:nvPr/>
        </p:nvSpPr>
        <p:spPr>
          <a:xfrm>
            <a:off x="1619803" y="246530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33" name="BlokTextu 32"/>
          <p:cNvSpPr txBox="1"/>
          <p:nvPr/>
        </p:nvSpPr>
        <p:spPr>
          <a:xfrm>
            <a:off x="1619803" y="285146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34" name="BlokTextu 33"/>
          <p:cNvSpPr txBox="1"/>
          <p:nvPr/>
        </p:nvSpPr>
        <p:spPr>
          <a:xfrm>
            <a:off x="1619803" y="322871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36" name="Tabuľka 35"/>
          <p:cNvGraphicFramePr>
            <a:graphicFrameLocks noGrp="1"/>
          </p:cNvGraphicFramePr>
          <p:nvPr/>
        </p:nvGraphicFramePr>
        <p:xfrm>
          <a:off x="1947137" y="2112325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7" name="BlokTextu 36"/>
          <p:cNvSpPr txBox="1"/>
          <p:nvPr/>
        </p:nvSpPr>
        <p:spPr>
          <a:xfrm>
            <a:off x="2032394" y="2097842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38" name="Obdĺžnik 37"/>
          <p:cNvSpPr/>
          <p:nvPr/>
        </p:nvSpPr>
        <p:spPr>
          <a:xfrm>
            <a:off x="2042953" y="3183522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2644665" y="206641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40" name="BlokTextu 39"/>
          <p:cNvSpPr txBox="1"/>
          <p:nvPr/>
        </p:nvSpPr>
        <p:spPr>
          <a:xfrm>
            <a:off x="2644665" y="246530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41" name="BlokTextu 40"/>
          <p:cNvSpPr txBox="1"/>
          <p:nvPr/>
        </p:nvSpPr>
        <p:spPr>
          <a:xfrm>
            <a:off x="2644665" y="285146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42" name="BlokTextu 41"/>
          <p:cNvSpPr txBox="1"/>
          <p:nvPr/>
        </p:nvSpPr>
        <p:spPr>
          <a:xfrm>
            <a:off x="2644665" y="322871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43" name="Tabuľka 42"/>
          <p:cNvGraphicFramePr>
            <a:graphicFrameLocks noGrp="1"/>
          </p:cNvGraphicFramePr>
          <p:nvPr/>
        </p:nvGraphicFramePr>
        <p:xfrm>
          <a:off x="2971999" y="2112325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4" name="BlokTextu 43"/>
          <p:cNvSpPr txBox="1"/>
          <p:nvPr/>
        </p:nvSpPr>
        <p:spPr>
          <a:xfrm>
            <a:off x="3067815" y="2106008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45" name="Obdĺžnik 44"/>
          <p:cNvSpPr/>
          <p:nvPr/>
        </p:nvSpPr>
        <p:spPr>
          <a:xfrm>
            <a:off x="3067815" y="3200821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</a:t>
            </a:r>
            <a:endParaRPr lang="sk-SK" dirty="0"/>
          </a:p>
        </p:txBody>
      </p:sp>
      <p:sp>
        <p:nvSpPr>
          <p:cNvPr id="46" name="BlokTextu 45"/>
          <p:cNvSpPr txBox="1"/>
          <p:nvPr/>
        </p:nvSpPr>
        <p:spPr>
          <a:xfrm>
            <a:off x="5146672" y="202819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47" name="BlokTextu 46"/>
          <p:cNvSpPr txBox="1"/>
          <p:nvPr/>
        </p:nvSpPr>
        <p:spPr>
          <a:xfrm>
            <a:off x="5146672" y="242708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48" name="BlokTextu 47"/>
          <p:cNvSpPr txBox="1"/>
          <p:nvPr/>
        </p:nvSpPr>
        <p:spPr>
          <a:xfrm>
            <a:off x="5146672" y="281324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49" name="BlokTextu 48"/>
          <p:cNvSpPr txBox="1"/>
          <p:nvPr/>
        </p:nvSpPr>
        <p:spPr>
          <a:xfrm>
            <a:off x="5146672" y="319049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50" name="Tabuľka 49"/>
          <p:cNvGraphicFramePr>
            <a:graphicFrameLocks noGrp="1"/>
          </p:cNvGraphicFramePr>
          <p:nvPr/>
        </p:nvGraphicFramePr>
        <p:xfrm>
          <a:off x="5474006" y="2074105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1" name="BlokTextu 50"/>
          <p:cNvSpPr txBox="1"/>
          <p:nvPr/>
        </p:nvSpPr>
        <p:spPr>
          <a:xfrm>
            <a:off x="5569822" y="2809931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52" name="Obdĺžnik 51"/>
          <p:cNvSpPr/>
          <p:nvPr/>
        </p:nvSpPr>
        <p:spPr>
          <a:xfrm>
            <a:off x="5569822" y="2061614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B</a:t>
            </a:r>
            <a:endParaRPr lang="sk-SK" dirty="0"/>
          </a:p>
        </p:txBody>
      </p:sp>
      <p:sp>
        <p:nvSpPr>
          <p:cNvPr id="18" name="BlokTextu 17"/>
          <p:cNvSpPr txBox="1"/>
          <p:nvPr/>
        </p:nvSpPr>
        <p:spPr>
          <a:xfrm>
            <a:off x="6732898" y="2160084"/>
            <a:ext cx="699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800" dirty="0"/>
              <a:t>...</a:t>
            </a:r>
          </a:p>
        </p:txBody>
      </p:sp>
      <p:sp>
        <p:nvSpPr>
          <p:cNvPr id="53" name="BlokTextu 52"/>
          <p:cNvSpPr txBox="1"/>
          <p:nvPr/>
        </p:nvSpPr>
        <p:spPr>
          <a:xfrm>
            <a:off x="4119141" y="2242030"/>
            <a:ext cx="699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800" dirty="0"/>
              <a:t>...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4809999" y="3901741"/>
            <a:ext cx="2909648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>
              <a:latin typeface="Trebuchet MS" pitchFamily="34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Dokopy 24 možností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>
              <a:latin typeface="Trebuchet MS" pitchFamily="34" charset="0"/>
            </a:endParaRPr>
          </a:p>
        </p:txBody>
      </p:sp>
      <p:sp>
        <p:nvSpPr>
          <p:cNvPr id="55" name="BlokTextu 54"/>
          <p:cNvSpPr txBox="1"/>
          <p:nvPr/>
        </p:nvSpPr>
        <p:spPr>
          <a:xfrm>
            <a:off x="4818371" y="5330233"/>
            <a:ext cx="30077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Trebuchet MS" pitchFamily="34" charset="0"/>
              </a:rPr>
              <a:t/>
            </a:r>
            <a:br>
              <a:rPr lang="sk-SK" dirty="0">
                <a:latin typeface="Trebuchet MS" pitchFamily="34" charset="0"/>
              </a:rPr>
            </a:br>
            <a:r>
              <a:rPr lang="sk-SK" dirty="0">
                <a:latin typeface="Trebuchet MS" pitchFamily="34" charset="0"/>
              </a:rPr>
              <a:t>Viac na diskrétnej matematike v 2. ročníku</a:t>
            </a:r>
          </a:p>
          <a:p>
            <a:endParaRPr lang="sk-SK" dirty="0"/>
          </a:p>
        </p:txBody>
      </p:sp>
      <p:sp>
        <p:nvSpPr>
          <p:cNvPr id="56" name="Line 5"/>
          <p:cNvSpPr>
            <a:spLocks noChangeShapeType="1"/>
          </p:cNvSpPr>
          <p:nvPr/>
        </p:nvSpPr>
        <p:spPr bwMode="auto">
          <a:xfrm flipV="1">
            <a:off x="6069359" y="4917405"/>
            <a:ext cx="14917" cy="68838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57" name="BlokTextu 56"/>
          <p:cNvSpPr txBox="1"/>
          <p:nvPr/>
        </p:nvSpPr>
        <p:spPr>
          <a:xfrm>
            <a:off x="860854" y="2424258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B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58" name="BlokTextu 57"/>
          <p:cNvSpPr txBox="1"/>
          <p:nvPr/>
        </p:nvSpPr>
        <p:spPr>
          <a:xfrm>
            <a:off x="2042445" y="2472276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B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59" name="BlokTextu 58"/>
          <p:cNvSpPr txBox="1"/>
          <p:nvPr/>
        </p:nvSpPr>
        <p:spPr>
          <a:xfrm>
            <a:off x="3067815" y="2842136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B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60" name="BlokTextu 59"/>
          <p:cNvSpPr txBox="1"/>
          <p:nvPr/>
        </p:nvSpPr>
        <p:spPr>
          <a:xfrm>
            <a:off x="5563223" y="3164412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</a:t>
            </a:r>
            <a:endParaRPr lang="sk-SK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274748"/>
      </p:ext>
    </p:extLst>
  </p:cSld>
  <p:clrMapOvr>
    <a:masterClrMapping/>
  </p:clrMapOvr>
  <p:transition spd="med">
    <p:randomBar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Zložitosť hľadania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Príklad pre LF=0,75 a uložené prvky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</a:p>
          <a:p>
            <a:r>
              <a:rPr lang="sk-SK" dirty="0"/>
              <a:t>Dokopy 4 + 36 + 24 = 4</a:t>
            </a:r>
            <a:r>
              <a:rPr lang="sk-SK" baseline="30000" dirty="0"/>
              <a:t>3</a:t>
            </a:r>
            <a:r>
              <a:rPr lang="sk-SK" dirty="0"/>
              <a:t> = 64 možností </a:t>
            </a:r>
          </a:p>
        </p:txBody>
      </p:sp>
      <p:sp>
        <p:nvSpPr>
          <p:cNvPr id="64" name="Line 5"/>
          <p:cNvSpPr>
            <a:spLocks noChangeShapeType="1"/>
          </p:cNvSpPr>
          <p:nvPr/>
        </p:nvSpPr>
        <p:spPr bwMode="auto">
          <a:xfrm flipV="1">
            <a:off x="1125719" y="2250830"/>
            <a:ext cx="896512" cy="66060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5" name="Line 5"/>
          <p:cNvSpPr>
            <a:spLocks noChangeShapeType="1"/>
          </p:cNvSpPr>
          <p:nvPr/>
        </p:nvSpPr>
        <p:spPr bwMode="auto">
          <a:xfrm flipH="1" flipV="1">
            <a:off x="2769577" y="2250829"/>
            <a:ext cx="132188" cy="66060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6" name="Line 5"/>
          <p:cNvSpPr>
            <a:spLocks noChangeShapeType="1"/>
          </p:cNvSpPr>
          <p:nvPr/>
        </p:nvSpPr>
        <p:spPr bwMode="auto">
          <a:xfrm flipH="1" flipV="1">
            <a:off x="3649111" y="2250828"/>
            <a:ext cx="1169074" cy="66060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492976" y="2911438"/>
            <a:ext cx="1265486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Najhoršie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možnosti</a:t>
            </a:r>
          </a:p>
        </p:txBody>
      </p:sp>
      <p:sp>
        <p:nvSpPr>
          <p:cNvPr id="62" name="Text Box 5"/>
          <p:cNvSpPr txBox="1">
            <a:spLocks noChangeArrowheads="1"/>
          </p:cNvSpPr>
          <p:nvPr/>
        </p:nvSpPr>
        <p:spPr bwMode="auto">
          <a:xfrm>
            <a:off x="2152106" y="2911438"/>
            <a:ext cx="1646171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„Trochu“ zle možnosti</a:t>
            </a:r>
          </a:p>
        </p:txBody>
      </p:sp>
      <p:sp>
        <p:nvSpPr>
          <p:cNvPr id="63" name="Text Box 5"/>
          <p:cNvSpPr txBox="1">
            <a:spLocks noChangeArrowheads="1"/>
          </p:cNvSpPr>
          <p:nvPr/>
        </p:nvSpPr>
        <p:spPr bwMode="auto">
          <a:xfrm>
            <a:off x="4283117" y="2911438"/>
            <a:ext cx="1265486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Najlepšie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možnosti</a:t>
            </a:r>
          </a:p>
        </p:txBody>
      </p: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492976" y="4078365"/>
            <a:ext cx="2909648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Ako zlé sú tieto možnosti?</a:t>
            </a:r>
          </a:p>
        </p:txBody>
      </p:sp>
      <p:sp>
        <p:nvSpPr>
          <p:cNvPr id="68" name="Line 5"/>
          <p:cNvSpPr>
            <a:spLocks noChangeShapeType="1"/>
          </p:cNvSpPr>
          <p:nvPr/>
        </p:nvSpPr>
        <p:spPr bwMode="auto">
          <a:xfrm flipH="1" flipV="1">
            <a:off x="1125718" y="3619324"/>
            <a:ext cx="32629" cy="45523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9" name="Line 5"/>
          <p:cNvSpPr>
            <a:spLocks noChangeShapeType="1"/>
          </p:cNvSpPr>
          <p:nvPr/>
        </p:nvSpPr>
        <p:spPr bwMode="auto">
          <a:xfrm flipV="1">
            <a:off x="2867843" y="3619323"/>
            <a:ext cx="33922" cy="463369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43685518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  <p:bldP spid="66" grpId="0" animBg="1"/>
      <p:bldP spid="61" grpId="0" animBg="1"/>
      <p:bldP spid="62" grpId="0" animBg="1"/>
      <p:bldP spid="63" grpId="0" animBg="1"/>
      <p:bldP spid="67" grpId="0" animBg="1"/>
      <p:bldP spid="68" grpId="0" animBg="1"/>
      <p:bldP spid="6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Zložitosť hľadania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Príklad pre LF=0,75 a uložené prvky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</a:p>
          <a:p>
            <a:r>
              <a:rPr lang="sk-SK" dirty="0"/>
              <a:t>Aká je zložitosť hľadanie v najhoršom prípade?</a:t>
            </a:r>
          </a:p>
          <a:p>
            <a:endParaRPr lang="sk-SK" dirty="0">
              <a:solidFill>
                <a:srgbClr val="00B050"/>
              </a:solidFill>
            </a:endParaRP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384622" y="259090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384622" y="2989790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384622" y="3375953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384622" y="3753203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8" name="Tabuľ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202701"/>
              </p:ext>
            </p:extLst>
          </p:nvPr>
        </p:nvGraphicFramePr>
        <p:xfrm>
          <a:off x="711956" y="2636813"/>
          <a:ext cx="595356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BlokTextu 8"/>
          <p:cNvSpPr txBox="1"/>
          <p:nvPr/>
        </p:nvSpPr>
        <p:spPr>
          <a:xfrm>
            <a:off x="652806" y="2619340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ABC</a:t>
            </a:r>
          </a:p>
        </p:txBody>
      </p:sp>
      <p:sp>
        <p:nvSpPr>
          <p:cNvPr id="10" name="Zástupný symbol obsahu 2"/>
          <p:cNvSpPr txBox="1">
            <a:spLocks/>
          </p:cNvSpPr>
          <p:nvPr/>
        </p:nvSpPr>
        <p:spPr bwMode="auto">
          <a:xfrm>
            <a:off x="1586238" y="2516803"/>
            <a:ext cx="7206070" cy="4341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  <a:defRPr sz="28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1pPr>
            <a:lvl2pPr marL="987425" indent="-36195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4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2pPr>
            <a:lvl3pPr marL="1527175" indent="-26987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0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3pPr>
            <a:lvl4pPr marL="2074863" indent="-27622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4pPr>
            <a:lvl5pPr marL="2601913" indent="-2667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5pPr>
            <a:lvl6pPr marL="30591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6pPr>
            <a:lvl7pPr marL="35163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7pPr>
            <a:lvl8pPr marL="39735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8pPr>
            <a:lvl9pPr marL="44307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9pPr>
          </a:lstStyle>
          <a:p>
            <a:r>
              <a:rPr lang="sk-SK" kern="0" dirty="0"/>
              <a:t>Hľadajme jeden z prvkov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</a:p>
          <a:p>
            <a:pPr lvl="1"/>
            <a:r>
              <a:rPr lang="sk-SK" kern="0" dirty="0"/>
              <a:t>Pri hľadaní</a:t>
            </a:r>
            <a:r>
              <a:rPr lang="sk-SK" dirty="0">
                <a:solidFill>
                  <a:srgbClr val="00B050"/>
                </a:solidFill>
              </a:rPr>
              <a:t> A</a:t>
            </a:r>
            <a:r>
              <a:rPr lang="sk-SK" kern="0" dirty="0"/>
              <a:t> prechádzam cez 1 prvok (priamo A)</a:t>
            </a:r>
          </a:p>
          <a:p>
            <a:pPr lvl="1"/>
            <a:r>
              <a:rPr lang="sk-SK" kern="0" dirty="0"/>
              <a:t>Pri hľadaní</a:t>
            </a:r>
            <a:r>
              <a:rPr lang="sk-SK" dirty="0">
                <a:solidFill>
                  <a:srgbClr val="00B050"/>
                </a:solidFill>
              </a:rPr>
              <a:t> B</a:t>
            </a:r>
            <a:r>
              <a:rPr lang="sk-SK" kern="0" dirty="0"/>
              <a:t> prechádzam cez 2 prvky</a:t>
            </a:r>
            <a:br>
              <a:rPr lang="sk-SK" kern="0" dirty="0"/>
            </a:br>
            <a:r>
              <a:rPr lang="sk-SK" kern="0" dirty="0"/>
              <a:t>(A </a:t>
            </a:r>
            <a:r>
              <a:rPr lang="sk-SK" kern="0" dirty="0" err="1"/>
              <a:t>a</a:t>
            </a:r>
            <a:r>
              <a:rPr lang="sk-SK" kern="0" dirty="0"/>
              <a:t> B)</a:t>
            </a:r>
          </a:p>
          <a:p>
            <a:pPr lvl="1"/>
            <a:r>
              <a:rPr lang="sk-SK" kern="0" dirty="0"/>
              <a:t>Pri hľadaní</a:t>
            </a:r>
            <a:r>
              <a:rPr lang="sk-SK" dirty="0">
                <a:solidFill>
                  <a:srgbClr val="00B050"/>
                </a:solidFill>
              </a:rPr>
              <a:t> C</a:t>
            </a:r>
            <a:r>
              <a:rPr lang="sk-SK" kern="0" dirty="0"/>
              <a:t> prechádzam cez 3 prvky</a:t>
            </a:r>
            <a:br>
              <a:rPr lang="sk-SK" kern="0" dirty="0"/>
            </a:br>
            <a:r>
              <a:rPr lang="sk-SK" kern="0" dirty="0"/>
              <a:t>(A, B a C)</a:t>
            </a:r>
          </a:p>
          <a:p>
            <a:pPr lvl="1"/>
            <a:r>
              <a:rPr lang="sk-SK" kern="0" dirty="0"/>
              <a:t>V prieme prechádzam cez 2 prvky</a:t>
            </a:r>
          </a:p>
          <a:p>
            <a:pPr lvl="1"/>
            <a:endParaRPr lang="sk-SK" kern="0" dirty="0"/>
          </a:p>
          <a:p>
            <a:pPr lvl="1"/>
            <a:endParaRPr lang="sk-SK" kern="0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 rot="18902437">
            <a:off x="-15627" y="4333458"/>
            <a:ext cx="2645878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Prvky sú uložené v spájanom zozname</a:t>
            </a: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 flipH="1" flipV="1">
            <a:off x="1186962" y="2989790"/>
            <a:ext cx="384359" cy="937311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7757019"/>
      </p:ext>
    </p:extLst>
  </p:cSld>
  <p:clrMapOvr>
    <a:masterClrMapping/>
  </p:clrMapOvr>
  <p:transition spd="med"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prvku v poli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Ak máme veľa hľadaní ako viem hľadať rýchlejšie?</a:t>
            </a:r>
          </a:p>
          <a:p>
            <a:r>
              <a:rPr lang="sk-SK" dirty="0"/>
              <a:t>2. prednáška - Binárne vyhľadávanie</a:t>
            </a:r>
          </a:p>
          <a:p>
            <a:pPr marL="1082675" lvl="1" indent="-457200">
              <a:buFont typeface="+mj-lt"/>
              <a:buAutoNum type="arabicPeriod"/>
            </a:pPr>
            <a:r>
              <a:rPr lang="sk-SK" dirty="0"/>
              <a:t>Utriedime</a:t>
            </a:r>
            <a:r>
              <a:rPr lang="sk-SK" i="1" dirty="0">
                <a:solidFill>
                  <a:srgbClr val="FF0000"/>
                </a:solidFill>
              </a:rPr>
              <a:t/>
            </a:r>
            <a:br>
              <a:rPr lang="sk-SK" i="1" dirty="0">
                <a:solidFill>
                  <a:srgbClr val="FF0000"/>
                </a:solidFill>
              </a:rPr>
            </a:br>
            <a:r>
              <a:rPr lang="sk-SK" dirty="0">
                <a:solidFill>
                  <a:schemeClr val="tx1"/>
                </a:solidFill>
              </a:rPr>
              <a:t>- </a:t>
            </a:r>
            <a:r>
              <a:rPr lang="sk-SK" i="1" dirty="0">
                <a:solidFill>
                  <a:srgbClr val="FF0000"/>
                </a:solidFill>
              </a:rPr>
              <a:t>O(n log n) </a:t>
            </a:r>
            <a:r>
              <a:rPr lang="sk-SK" dirty="0" err="1">
                <a:solidFill>
                  <a:schemeClr val="tx1"/>
                </a:solidFill>
              </a:rPr>
              <a:t>QuickSort</a:t>
            </a:r>
            <a:r>
              <a:rPr lang="sk-SK" dirty="0">
                <a:solidFill>
                  <a:schemeClr val="tx1"/>
                </a:solidFill>
              </a:rPr>
              <a:t>, </a:t>
            </a:r>
            <a:r>
              <a:rPr lang="sk-SK" dirty="0" err="1">
                <a:solidFill>
                  <a:schemeClr val="tx1"/>
                </a:solidFill>
              </a:rPr>
              <a:t>MergeSort</a:t>
            </a:r>
            <a:r>
              <a:rPr lang="sk-SK" dirty="0">
                <a:solidFill>
                  <a:schemeClr val="tx1"/>
                </a:solidFill>
              </a:rPr>
              <a:t>, </a:t>
            </a:r>
            <a:r>
              <a:rPr lang="sk-SK" dirty="0" err="1">
                <a:solidFill>
                  <a:schemeClr val="tx1"/>
                </a:solidFill>
              </a:rPr>
              <a:t>HeapSort</a:t>
            </a:r>
            <a:r>
              <a:rPr lang="sk-SK" dirty="0">
                <a:solidFill>
                  <a:schemeClr val="tx1"/>
                </a:solidFill>
              </a:rPr>
              <a:t/>
            </a:r>
            <a:br>
              <a:rPr lang="sk-SK" dirty="0">
                <a:solidFill>
                  <a:schemeClr val="tx1"/>
                </a:solidFill>
              </a:rPr>
            </a:br>
            <a:r>
              <a:rPr lang="sk-SK" dirty="0">
                <a:solidFill>
                  <a:schemeClr val="tx1"/>
                </a:solidFill>
              </a:rPr>
              <a:t>-</a:t>
            </a:r>
            <a:r>
              <a:rPr lang="sk-SK" i="1" dirty="0">
                <a:solidFill>
                  <a:srgbClr val="FF0000"/>
                </a:solidFill>
              </a:rPr>
              <a:t> O(n</a:t>
            </a:r>
            <a:r>
              <a:rPr lang="sk-SK" i="1" baseline="30000" dirty="0">
                <a:solidFill>
                  <a:srgbClr val="FF0000"/>
                </a:solidFill>
              </a:rPr>
              <a:t>2</a:t>
            </a:r>
            <a:r>
              <a:rPr lang="sk-SK" i="1" dirty="0">
                <a:solidFill>
                  <a:srgbClr val="FF0000"/>
                </a:solidFill>
              </a:rPr>
              <a:t>) </a:t>
            </a:r>
            <a:r>
              <a:rPr lang="sk-SK" dirty="0" err="1">
                <a:solidFill>
                  <a:schemeClr val="tx1"/>
                </a:solidFill>
              </a:rPr>
              <a:t>BubbleSort</a:t>
            </a:r>
            <a:r>
              <a:rPr lang="sk-SK" dirty="0">
                <a:solidFill>
                  <a:schemeClr val="tx1"/>
                </a:solidFill>
              </a:rPr>
              <a:t>, </a:t>
            </a:r>
            <a:r>
              <a:rPr lang="sk-SK" dirty="0" err="1">
                <a:solidFill>
                  <a:schemeClr val="tx1"/>
                </a:solidFill>
              </a:rPr>
              <a:t>SelectionSort</a:t>
            </a:r>
            <a:endParaRPr lang="sk-SK" dirty="0">
              <a:solidFill>
                <a:schemeClr val="tx1"/>
              </a:solidFill>
            </a:endParaRPr>
          </a:p>
          <a:p>
            <a:pPr marL="1082675" lvl="1" indent="-457200">
              <a:buFont typeface="+mj-lt"/>
              <a:buAutoNum type="arabicPeriod"/>
            </a:pPr>
            <a:r>
              <a:rPr lang="sk-SK" dirty="0">
                <a:solidFill>
                  <a:schemeClr val="tx1"/>
                </a:solidFill>
              </a:rPr>
              <a:t>Každé binárne vyhľadávanie v čase </a:t>
            </a:r>
            <a:r>
              <a:rPr lang="sk-SK" i="1" dirty="0">
                <a:solidFill>
                  <a:srgbClr val="FF0000"/>
                </a:solidFill>
              </a:rPr>
              <a:t>O(log n)</a:t>
            </a:r>
          </a:p>
          <a:p>
            <a:pPr marL="452438" indent="-457200"/>
            <a:endParaRPr lang="sk-SK" dirty="0">
              <a:solidFill>
                <a:schemeClr val="tx1"/>
              </a:solidFill>
            </a:endParaRP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2050" name="Picture 2" descr="man Kissing Millions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9113" y="4242686"/>
            <a:ext cx="3229464" cy="261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419884" y="4888623"/>
            <a:ext cx="832792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000" b="1" dirty="0">
                <a:solidFill>
                  <a:srgbClr val="FF0000"/>
                </a:solidFill>
                <a:latin typeface="+mn-lt"/>
                <a:ea typeface="Lucida Sans Unicode" pitchFamily="34" charset="0"/>
                <a:cs typeface="Lucida Sans Unicode" pitchFamily="34" charset="0"/>
              </a:rPr>
              <a:t>Ušetrili sme čas, zarobili peniaze.</a:t>
            </a:r>
            <a:endParaRPr lang="en-US" sz="4000" b="1" dirty="0">
              <a:solidFill>
                <a:srgbClr val="FF0000"/>
              </a:solidFill>
              <a:latin typeface="+mn-lt"/>
              <a:ea typeface="Lucida Sans Unicode" pitchFamily="34" charset="0"/>
              <a:cs typeface="Lucida Sans Unicode" pitchFamily="34" charset="0"/>
            </a:endParaRPr>
          </a:p>
          <a:p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3304399129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Zložitosť hľadania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Príklad pre LF=0,75 a uložené prvky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</a:p>
          <a:p>
            <a:r>
              <a:rPr lang="sk-SK" dirty="0"/>
              <a:t>Aká je zložitosť hľadanie v najhoršom prípade?</a:t>
            </a:r>
          </a:p>
          <a:p>
            <a:endParaRPr lang="sk-SK" dirty="0">
              <a:solidFill>
                <a:srgbClr val="00B050"/>
              </a:solidFill>
            </a:endParaRP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384622" y="259090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384622" y="2989790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384622" y="3375953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384622" y="3753203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711956" y="2636813"/>
          <a:ext cx="595356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BlokTextu 8"/>
          <p:cNvSpPr txBox="1"/>
          <p:nvPr/>
        </p:nvSpPr>
        <p:spPr>
          <a:xfrm>
            <a:off x="652806" y="2619340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ABC</a:t>
            </a:r>
          </a:p>
        </p:txBody>
      </p:sp>
      <p:sp>
        <p:nvSpPr>
          <p:cNvPr id="10" name="Zástupný symbol obsahu 2"/>
          <p:cNvSpPr txBox="1">
            <a:spLocks/>
          </p:cNvSpPr>
          <p:nvPr/>
        </p:nvSpPr>
        <p:spPr bwMode="auto">
          <a:xfrm>
            <a:off x="1586238" y="2516803"/>
            <a:ext cx="7206070" cy="4341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  <a:defRPr sz="28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1pPr>
            <a:lvl2pPr marL="987425" indent="-36195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4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2pPr>
            <a:lvl3pPr marL="1527175" indent="-26987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0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3pPr>
            <a:lvl4pPr marL="2074863" indent="-27622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4pPr>
            <a:lvl5pPr marL="2601913" indent="-2667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5pPr>
            <a:lvl6pPr marL="30591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6pPr>
            <a:lvl7pPr marL="35163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7pPr>
            <a:lvl8pPr marL="39735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8pPr>
            <a:lvl9pPr marL="44307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9pPr>
          </a:lstStyle>
          <a:p>
            <a:r>
              <a:rPr lang="sk-SK" kern="0" dirty="0"/>
              <a:t>Hľadajme prvok </a:t>
            </a:r>
            <a:r>
              <a:rPr lang="sk-SK" dirty="0">
                <a:solidFill>
                  <a:srgbClr val="00B050"/>
                </a:solidFill>
              </a:rPr>
              <a:t>D</a:t>
            </a:r>
          </a:p>
          <a:p>
            <a:pPr lvl="1"/>
            <a:r>
              <a:rPr lang="sk-SK" kern="0" dirty="0"/>
              <a:t>Ak je </a:t>
            </a:r>
            <a:r>
              <a:rPr lang="sk-SK" kern="0" dirty="0" err="1"/>
              <a:t>hash</a:t>
            </a:r>
            <a:r>
              <a:rPr lang="sk-SK" kern="0" dirty="0"/>
              <a:t> prvku </a:t>
            </a:r>
            <a:r>
              <a:rPr lang="sk-SK" dirty="0">
                <a:solidFill>
                  <a:srgbClr val="00B050"/>
                </a:solidFill>
              </a:rPr>
              <a:t>D</a:t>
            </a:r>
            <a:r>
              <a:rPr lang="sk-SK" kern="0" dirty="0"/>
              <a:t> rovnaký ako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  <a:r>
              <a:rPr lang="sk-SK" dirty="0"/>
              <a:t>, tak prechádzame pokiaľ neprídeme na koniec spájaného zoznamu</a:t>
            </a:r>
            <a:r>
              <a:rPr lang="sk-SK" dirty="0">
                <a:solidFill>
                  <a:srgbClr val="00B050"/>
                </a:solidFill>
              </a:rPr>
              <a:t> 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  <a:r>
              <a:rPr lang="sk-SK" dirty="0"/>
              <a:t>, </a:t>
            </a:r>
            <a:r>
              <a:rPr lang="sk-SK" b="1" dirty="0" err="1">
                <a:solidFill>
                  <a:srgbClr val="7F0055"/>
                </a:solidFill>
                <a:latin typeface="Courier New" pitchFamily="49" charset="0"/>
              </a:rPr>
              <a:t>null</a:t>
            </a:r>
            <a:r>
              <a:rPr lang="sk-SK" b="1" dirty="0">
                <a:solidFill>
                  <a:srgbClr val="7F0055"/>
                </a:solidFill>
                <a:latin typeface="Courier New" pitchFamily="49" charset="0"/>
              </a:rPr>
              <a:t/>
            </a:r>
            <a:br>
              <a:rPr lang="sk-SK" b="1" dirty="0">
                <a:solidFill>
                  <a:srgbClr val="7F0055"/>
                </a:solidFill>
                <a:latin typeface="Courier New" pitchFamily="49" charset="0"/>
              </a:rPr>
            </a:br>
            <a:r>
              <a:rPr lang="sk-SK" dirty="0"/>
              <a:t>pozreli sme sa 4 krát</a:t>
            </a:r>
            <a:endParaRPr lang="sk-SK" dirty="0">
              <a:solidFill>
                <a:srgbClr val="7F0055"/>
              </a:solidFill>
              <a:latin typeface="Courier New" pitchFamily="49" charset="0"/>
            </a:endParaRPr>
          </a:p>
          <a:p>
            <a:pPr lvl="1"/>
            <a:r>
              <a:rPr lang="sk-SK" kern="0" dirty="0"/>
              <a:t>Ak je </a:t>
            </a:r>
            <a:r>
              <a:rPr lang="sk-SK" kern="0" dirty="0" err="1"/>
              <a:t>hash</a:t>
            </a:r>
            <a:r>
              <a:rPr lang="sk-SK" kern="0" dirty="0"/>
              <a:t> rôzny od </a:t>
            </a:r>
            <a:r>
              <a:rPr lang="sk-SK" kern="0" dirty="0" err="1"/>
              <a:t>hashu</a:t>
            </a:r>
            <a:r>
              <a:rPr lang="sk-SK" kern="0" dirty="0"/>
              <a:t> prvkov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  <a:r>
              <a:rPr lang="sk-SK" dirty="0"/>
              <a:t>,</a:t>
            </a:r>
            <a:r>
              <a:rPr lang="sk-SK" kern="0" dirty="0"/>
              <a:t>  tak vieme odpovedať po pohľade do jednej priehradky, kde je zapísané </a:t>
            </a:r>
            <a:r>
              <a:rPr lang="sk-SK" b="1" dirty="0" err="1">
                <a:solidFill>
                  <a:srgbClr val="7F0055"/>
                </a:solidFill>
                <a:latin typeface="Courier New" pitchFamily="49" charset="0"/>
              </a:rPr>
              <a:t>null</a:t>
            </a:r>
            <a:endParaRPr lang="sk-SK" b="1" dirty="0">
              <a:solidFill>
                <a:srgbClr val="7F0055"/>
              </a:solidFill>
              <a:latin typeface="Courier New" pitchFamily="49" charset="0"/>
            </a:endParaRPr>
          </a:p>
          <a:p>
            <a:pPr lvl="1"/>
            <a:r>
              <a:rPr lang="sk-SK" kern="0" dirty="0"/>
              <a:t>Priemer (4+1+1+1)/4 = 1,75</a:t>
            </a:r>
          </a:p>
          <a:p>
            <a:pPr lvl="1"/>
            <a:endParaRPr lang="sk-SK" kern="0" dirty="0"/>
          </a:p>
          <a:p>
            <a:pPr lvl="1"/>
            <a:endParaRPr lang="sk-SK" kern="0" dirty="0"/>
          </a:p>
          <a:p>
            <a:pPr lvl="1"/>
            <a:endParaRPr lang="sk-SK" kern="0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 rot="18902437">
            <a:off x="-15627" y="4333458"/>
            <a:ext cx="2645878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Prvky sú uložené v spájanom zozname</a:t>
            </a: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 flipH="1" flipV="1">
            <a:off x="1186962" y="2989790"/>
            <a:ext cx="384359" cy="937311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0728863"/>
      </p:ext>
    </p:extLst>
  </p:cSld>
  <p:clrMapOvr>
    <a:masterClrMapping/>
  </p:clrMapOvr>
  <p:transition spd="med">
    <p:randomBar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Zložitosť hľadania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Videli sme zložitosť hľadania ak sa hľadaný prvok nachádza (2) a nenachádza v poli (1,75)</a:t>
            </a:r>
          </a:p>
          <a:p>
            <a:r>
              <a:rPr lang="sk-SK" dirty="0"/>
              <a:t>Ďalej uvažujeme len s prípadom, že hľadaný prvok sa nachádza v poli</a:t>
            </a: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490130" y="358443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490130" y="3983321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490130" y="436948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90130" y="474673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8" name="Tabuľ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463681"/>
              </p:ext>
            </p:extLst>
          </p:nvPr>
        </p:nvGraphicFramePr>
        <p:xfrm>
          <a:off x="817464" y="3630344"/>
          <a:ext cx="595356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BlokTextu 8"/>
          <p:cNvSpPr txBox="1"/>
          <p:nvPr/>
        </p:nvSpPr>
        <p:spPr>
          <a:xfrm>
            <a:off x="758314" y="3612871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ABC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3497099" y="358443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3497099" y="3983321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3497099" y="436948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3497099" y="474673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14" name="Tabuľ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254758"/>
              </p:ext>
            </p:extLst>
          </p:nvPr>
        </p:nvGraphicFramePr>
        <p:xfrm>
          <a:off x="3824433" y="3630344"/>
          <a:ext cx="595356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BlokTextu 14"/>
          <p:cNvSpPr txBox="1"/>
          <p:nvPr/>
        </p:nvSpPr>
        <p:spPr>
          <a:xfrm>
            <a:off x="3849997" y="3612871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AB</a:t>
            </a:r>
          </a:p>
        </p:txBody>
      </p:sp>
      <p:sp>
        <p:nvSpPr>
          <p:cNvPr id="16" name="BlokTextu 15"/>
          <p:cNvSpPr txBox="1"/>
          <p:nvPr/>
        </p:nvSpPr>
        <p:spPr>
          <a:xfrm>
            <a:off x="3936804" y="4360747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C</a:t>
            </a:r>
          </a:p>
        </p:txBody>
      </p:sp>
      <p:sp>
        <p:nvSpPr>
          <p:cNvPr id="17" name="BlokTextu 16"/>
          <p:cNvSpPr txBox="1"/>
          <p:nvPr/>
        </p:nvSpPr>
        <p:spPr>
          <a:xfrm>
            <a:off x="6516098" y="353852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18" name="BlokTextu 17"/>
          <p:cNvSpPr txBox="1"/>
          <p:nvPr/>
        </p:nvSpPr>
        <p:spPr>
          <a:xfrm>
            <a:off x="6516098" y="393741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19" name="BlokTextu 18"/>
          <p:cNvSpPr txBox="1"/>
          <p:nvPr/>
        </p:nvSpPr>
        <p:spPr>
          <a:xfrm>
            <a:off x="6516098" y="432357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20" name="BlokTextu 19"/>
          <p:cNvSpPr txBox="1"/>
          <p:nvPr/>
        </p:nvSpPr>
        <p:spPr>
          <a:xfrm>
            <a:off x="6516098" y="470082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21" name="Tabuľk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619052"/>
              </p:ext>
            </p:extLst>
          </p:nvPr>
        </p:nvGraphicFramePr>
        <p:xfrm>
          <a:off x="6843432" y="3584435"/>
          <a:ext cx="595356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BlokTextu 21"/>
          <p:cNvSpPr txBox="1"/>
          <p:nvPr/>
        </p:nvSpPr>
        <p:spPr>
          <a:xfrm>
            <a:off x="6963016" y="3566961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A</a:t>
            </a:r>
          </a:p>
        </p:txBody>
      </p:sp>
      <p:sp>
        <p:nvSpPr>
          <p:cNvPr id="23" name="BlokTextu 22"/>
          <p:cNvSpPr txBox="1"/>
          <p:nvPr/>
        </p:nvSpPr>
        <p:spPr>
          <a:xfrm>
            <a:off x="6955803" y="4314838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C</a:t>
            </a:r>
          </a:p>
        </p:txBody>
      </p:sp>
      <p:sp>
        <p:nvSpPr>
          <p:cNvPr id="24" name="BlokTextu 23"/>
          <p:cNvSpPr txBox="1"/>
          <p:nvPr/>
        </p:nvSpPr>
        <p:spPr>
          <a:xfrm>
            <a:off x="6963016" y="3942173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25" name="BlokTextu 24"/>
          <p:cNvSpPr txBox="1"/>
          <p:nvPr/>
        </p:nvSpPr>
        <p:spPr>
          <a:xfrm>
            <a:off x="490130" y="5259409"/>
            <a:ext cx="164339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/>
              <a:t>4 možnosti</a:t>
            </a:r>
          </a:p>
          <a:p>
            <a:pPr algn="ctr"/>
            <a:r>
              <a:rPr lang="sk-SK" dirty="0"/>
              <a:t>priemerný</a:t>
            </a:r>
            <a:br>
              <a:rPr lang="sk-SK" dirty="0"/>
            </a:br>
            <a:r>
              <a:rPr lang="sk-SK" dirty="0"/>
              <a:t>čas hľadania</a:t>
            </a:r>
          </a:p>
          <a:p>
            <a:pPr algn="ctr"/>
            <a:r>
              <a:rPr lang="sk-SK" dirty="0"/>
              <a:t>2</a:t>
            </a:r>
          </a:p>
        </p:txBody>
      </p:sp>
      <p:sp>
        <p:nvSpPr>
          <p:cNvPr id="26" name="BlokTextu 25"/>
          <p:cNvSpPr txBox="1"/>
          <p:nvPr/>
        </p:nvSpPr>
        <p:spPr>
          <a:xfrm>
            <a:off x="3394523" y="5218230"/>
            <a:ext cx="164339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/>
              <a:t>36 možnosti</a:t>
            </a:r>
          </a:p>
          <a:p>
            <a:pPr algn="ctr"/>
            <a:r>
              <a:rPr lang="sk-SK" dirty="0"/>
              <a:t>priemerný</a:t>
            </a:r>
            <a:br>
              <a:rPr lang="sk-SK" dirty="0"/>
            </a:br>
            <a:r>
              <a:rPr lang="sk-SK" dirty="0"/>
              <a:t>čas hľadania</a:t>
            </a:r>
          </a:p>
          <a:p>
            <a:pPr algn="ctr"/>
            <a:r>
              <a:rPr lang="sk-SK" dirty="0"/>
              <a:t>4/3</a:t>
            </a:r>
          </a:p>
        </p:txBody>
      </p:sp>
      <p:sp>
        <p:nvSpPr>
          <p:cNvPr id="27" name="BlokTextu 26"/>
          <p:cNvSpPr txBox="1"/>
          <p:nvPr/>
        </p:nvSpPr>
        <p:spPr>
          <a:xfrm>
            <a:off x="6319410" y="5173989"/>
            <a:ext cx="164339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/>
              <a:t>24 možnosti</a:t>
            </a:r>
          </a:p>
          <a:p>
            <a:pPr algn="ctr"/>
            <a:r>
              <a:rPr lang="sk-SK" dirty="0"/>
              <a:t>priemerný</a:t>
            </a:r>
            <a:br>
              <a:rPr lang="sk-SK" dirty="0"/>
            </a:br>
            <a:r>
              <a:rPr lang="sk-SK" dirty="0"/>
              <a:t>čas hľadania</a:t>
            </a:r>
          </a:p>
          <a:p>
            <a:pPr algn="ctr"/>
            <a:r>
              <a:rPr lang="sk-SK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43634362"/>
      </p:ext>
    </p:extLst>
  </p:cSld>
  <p:clrMapOvr>
    <a:masterClrMapping/>
  </p:clrMapOvr>
  <p:transition spd="med">
    <p:randomBar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Zložitosť hľadania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obsah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k-SK" sz="2400" dirty="0"/>
                  <a:t>Príklad pre LF=0,75 a uložené prvky </a:t>
                </a:r>
                <a:r>
                  <a:rPr lang="sk-SK" sz="2400" dirty="0">
                    <a:solidFill>
                      <a:srgbClr val="00B050"/>
                    </a:solidFill>
                  </a:rPr>
                  <a:t>A</a:t>
                </a:r>
                <a:r>
                  <a:rPr lang="sk-SK" sz="2400" dirty="0"/>
                  <a:t>, </a:t>
                </a:r>
                <a:r>
                  <a:rPr lang="sk-SK" sz="2400" dirty="0">
                    <a:solidFill>
                      <a:srgbClr val="00B050"/>
                    </a:solidFill>
                  </a:rPr>
                  <a:t>B</a:t>
                </a:r>
                <a:r>
                  <a:rPr lang="sk-SK" sz="2400" dirty="0"/>
                  <a:t>, </a:t>
                </a:r>
                <a:r>
                  <a:rPr lang="sk-SK" sz="2400" dirty="0">
                    <a:solidFill>
                      <a:srgbClr val="00B050"/>
                    </a:solidFill>
                  </a:rPr>
                  <a:t>C</a:t>
                </a:r>
              </a:p>
              <a:p>
                <a:r>
                  <a:rPr lang="sk-SK" sz="2400" dirty="0"/>
                  <a:t>Priemerná zložitosť hľadania: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sk-SK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𝑎𝑠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š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𝑒𝑡𝑘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ý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𝑐h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ľ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𝑎𝑑𝑎𝑛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í</m:t>
                        </m:r>
                      </m:num>
                      <m:den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𝑃𝑜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𝑒𝑡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𝑚𝑜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ž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𝑛𝑜𝑠𝑡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í</m:t>
                        </m:r>
                      </m:den>
                    </m:f>
                    <m:r>
                      <a:rPr lang="sk-SK" sz="2400" b="0" i="0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k-SK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4.2+36.</m:t>
                        </m:r>
                        <m:f>
                          <m:fPr>
                            <m:ctrlPr>
                              <a:rPr lang="sk-SK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k-SK" sz="24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sk-SK" sz="2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+24.1</m:t>
                        </m:r>
                      </m:num>
                      <m:den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4+36+24</m:t>
                        </m:r>
                      </m:den>
                    </m:f>
                    <m:r>
                      <a:rPr lang="sk-SK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k-SK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80</m:t>
                        </m:r>
                      </m:num>
                      <m:den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64</m:t>
                        </m:r>
                      </m:den>
                    </m:f>
                    <m:r>
                      <a:rPr lang="sk-SK" sz="2400" b="0" i="1" dirty="0" smtClean="0">
                        <a:latin typeface="Cambria Math" panose="02040503050406030204" pitchFamily="18" charset="0"/>
                      </a:rPr>
                      <m:t>=1,25</m:t>
                    </m:r>
                  </m:oMath>
                </a14:m>
                <a:endParaRPr lang="sk-SK" sz="2400" dirty="0"/>
              </a:p>
              <a:p>
                <a:endParaRPr lang="sk-SK" sz="2400" dirty="0"/>
              </a:p>
              <a:p>
                <a:r>
                  <a:rPr lang="sk-SK" sz="2400" dirty="0"/>
                  <a:t>Vo všeobecnosti počítame pre nejaký </a:t>
                </a:r>
                <a:r>
                  <a:rPr lang="sk-SK" sz="2400" dirty="0" err="1"/>
                  <a:t>Load</a:t>
                </a:r>
                <a:r>
                  <a:rPr lang="sk-SK" sz="2400" dirty="0"/>
                  <a:t> </a:t>
                </a:r>
                <a:r>
                  <a:rPr lang="sk-SK" sz="2400" dirty="0" err="1"/>
                  <a:t>Factor</a:t>
                </a:r>
                <a:r>
                  <a:rPr lang="sk-SK" sz="2400" dirty="0"/>
                  <a:t> a počet uložených hodnôt </a:t>
                </a:r>
                <a:r>
                  <a:rPr lang="sk-SK" sz="2400" i="1" dirty="0"/>
                  <a:t>n</a:t>
                </a:r>
                <a:r>
                  <a:rPr lang="sk-SK" sz="2400" dirty="0"/>
                  <a:t/>
                </a:r>
                <a:br>
                  <a:rPr lang="sk-SK" sz="2400" dirty="0"/>
                </a:br>
                <a14:m>
                  <m:oMath xmlns:m="http://schemas.openxmlformats.org/officeDocument/2006/math">
                    <m:func>
                      <m:funcPr>
                        <m:ctrlPr>
                          <a:rPr lang="sk-SK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sk-SK" sz="240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sk-SK" sz="240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sk-SK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∞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sk-SK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š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𝑒𝑡𝑘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ý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𝑐h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ľ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𝑎𝑑𝑎𝑛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í</m:t>
                            </m:r>
                          </m:num>
                          <m:den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𝑃𝑜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č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𝑒𝑡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𝑚𝑜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ž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𝑛𝑜𝑠𝑡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í</m:t>
                            </m:r>
                          </m:den>
                        </m:f>
                      </m:e>
                    </m:func>
                  </m:oMath>
                </a14:m>
                <a:endParaRPr lang="sk-SK" sz="2400" dirty="0"/>
              </a:p>
              <a:p>
                <a:r>
                  <a:rPr lang="sk-SK" sz="2400" dirty="0"/>
                  <a:t>Limita je rovná konštante, teda priemerná zložitosť hľadania je konštantná </a:t>
                </a:r>
                <a:r>
                  <a:rPr lang="sk-SK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O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sk-SK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sk-SK" sz="2400" dirty="0"/>
              </a:p>
            </p:txBody>
          </p:sp>
        </mc:Choice>
        <mc:Fallback xmlns="">
          <p:sp>
            <p:nvSpPr>
              <p:cNvPr id="3" name="Zástupný symbol obsah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422" t="-1954" r="-925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5685089"/>
      </p:ext>
    </p:extLst>
  </p:cSld>
  <p:clrMapOvr>
    <a:masterClrMapping/>
  </p:clrMapOvr>
  <p:transition spd="med">
    <p:randomBar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Zložitosť pridávania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Podobne vieme ukázať zložitosť pridávania a odoberania prvkov z </a:t>
            </a:r>
            <a:r>
              <a:rPr lang="sk-SK" dirty="0" err="1"/>
              <a:t>HashSet</a:t>
            </a:r>
            <a:r>
              <a:rPr lang="sk-SK" dirty="0"/>
              <a:t>-u, navyše využijeme podobné myšlienky ako pri poli s kapacitou</a:t>
            </a:r>
          </a:p>
          <a:p>
            <a:r>
              <a:rPr lang="sk-SK" dirty="0"/>
              <a:t>Agregovaná zložitosť pridávania a odoberania prvkov je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31584520"/>
      </p:ext>
    </p:extLst>
  </p:cSld>
  <p:clrMapOvr>
    <a:masterClrMapping/>
  </p:clrMapOvr>
  <p:transition spd="med">
    <p:randomBar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HashMap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Namiesto prvku a nasledovníka si pamätajme aj ďalšie informácie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437376" y="2573319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437376" y="297220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437376" y="335836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37376" y="373561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8" name="Tabuľ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601593"/>
              </p:ext>
            </p:extLst>
          </p:nvPr>
        </p:nvGraphicFramePr>
        <p:xfrm>
          <a:off x="764710" y="2619228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9" name="Straight Arrow Connector 12"/>
          <p:cNvCxnSpPr>
            <a:cxnSpLocks noChangeShapeType="1"/>
          </p:cNvCxnSpPr>
          <p:nvPr/>
        </p:nvCxnSpPr>
        <p:spPr bwMode="auto">
          <a:xfrm>
            <a:off x="1019908" y="3191608"/>
            <a:ext cx="450513" cy="16676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flipV="1">
            <a:off x="1019908" y="2716751"/>
            <a:ext cx="450513" cy="7702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17" name="Tabuľ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404913"/>
              </p:ext>
            </p:extLst>
          </p:nvPr>
        </p:nvGraphicFramePr>
        <p:xfrm>
          <a:off x="1472667" y="2305271"/>
          <a:ext cx="5017477" cy="822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23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0" kern="120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Filip</a:t>
                      </a:r>
                      <a:endParaRPr lang="sk-SK" sz="2400" b="0" kern="120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k-SK" sz="2400" b="0" kern="120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dátum narodenia,</a:t>
                      </a:r>
                    </a:p>
                    <a:p>
                      <a:pPr marL="0" algn="l" defTabSz="914400" rtl="0" eaLnBrk="1" latinLnBrk="0" hangingPunct="1"/>
                      <a:r>
                        <a:rPr lang="sk-SK" sz="2400" b="0" kern="120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bydlisko, 0908 654 321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2400" b="0" kern="120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uľk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277474"/>
              </p:ext>
            </p:extLst>
          </p:nvPr>
        </p:nvGraphicFramePr>
        <p:xfrm>
          <a:off x="1472667" y="3274988"/>
          <a:ext cx="5017477" cy="822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21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1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0" kern="1200" baseline="0" dirty="0" err="1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Lubos</a:t>
                      </a:r>
                      <a:endParaRPr lang="sk-SK" sz="2400" b="0" kern="120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k-SK" sz="2400" b="0" kern="120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dátum narodenia,</a:t>
                      </a:r>
                    </a:p>
                    <a:p>
                      <a:pPr marL="0" algn="l" defTabSz="914400" rtl="0" eaLnBrk="1" latinLnBrk="0" hangingPunct="1"/>
                      <a:r>
                        <a:rPr lang="sk-SK" sz="2400" b="0" kern="120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bydlisko, 0911 123 456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2400" b="0" kern="120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" name="Straight Arrow Connector 12"/>
          <p:cNvCxnSpPr>
            <a:cxnSpLocks noChangeShapeType="1"/>
          </p:cNvCxnSpPr>
          <p:nvPr/>
        </p:nvCxnSpPr>
        <p:spPr bwMode="auto">
          <a:xfrm>
            <a:off x="6273710" y="3722065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14" name="Straight Arrow Connector 12"/>
          <p:cNvCxnSpPr>
            <a:cxnSpLocks noChangeShapeType="1"/>
          </p:cNvCxnSpPr>
          <p:nvPr/>
        </p:nvCxnSpPr>
        <p:spPr bwMode="auto">
          <a:xfrm>
            <a:off x="6273710" y="2731406"/>
            <a:ext cx="404351" cy="10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437376" y="4629394"/>
            <a:ext cx="2909648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Dáta z ktorých počítame </a:t>
            </a:r>
            <a:r>
              <a:rPr lang="sk-SK" dirty="0" err="1">
                <a:latin typeface="Trebuchet MS" pitchFamily="34" charset="0"/>
              </a:rPr>
              <a:t>hash</a:t>
            </a:r>
            <a:r>
              <a:rPr lang="sk-SK" dirty="0">
                <a:latin typeface="Trebuchet MS" pitchFamily="34" charset="0"/>
              </a:rPr>
              <a:t> a index sa nazýva kľúč (</a:t>
            </a:r>
            <a:r>
              <a:rPr lang="sk-SK" dirty="0" err="1">
                <a:latin typeface="Trebuchet MS" pitchFamily="34" charset="0"/>
              </a:rPr>
              <a:t>key</a:t>
            </a:r>
            <a:r>
              <a:rPr lang="sk-SK" dirty="0">
                <a:latin typeface="Trebuchet MS" pitchFamily="34" charset="0"/>
              </a:rPr>
              <a:t>)</a:t>
            </a:r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 flipV="1">
            <a:off x="1749489" y="4097507"/>
            <a:ext cx="123273" cy="517979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3716843" y="4641833"/>
            <a:ext cx="2909648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Informácie uložené ku kľúču sa nazývajú hodnota (</a:t>
            </a:r>
            <a:r>
              <a:rPr lang="sk-SK" dirty="0" err="1">
                <a:latin typeface="Trebuchet MS" pitchFamily="34" charset="0"/>
              </a:rPr>
              <a:t>value</a:t>
            </a:r>
            <a:r>
              <a:rPr lang="sk-SK" dirty="0">
                <a:latin typeface="Trebuchet MS" pitchFamily="34" charset="0"/>
              </a:rPr>
              <a:t>)</a:t>
            </a:r>
          </a:p>
        </p:txBody>
      </p:sp>
      <p:sp>
        <p:nvSpPr>
          <p:cNvPr id="24" name="Line 5"/>
          <p:cNvSpPr>
            <a:spLocks noChangeShapeType="1"/>
          </p:cNvSpPr>
          <p:nvPr/>
        </p:nvSpPr>
        <p:spPr bwMode="auto">
          <a:xfrm flipH="1" flipV="1">
            <a:off x="4528039" y="4097506"/>
            <a:ext cx="581992" cy="51534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437376" y="5813635"/>
            <a:ext cx="2909648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Kľúče sa nemôžu zhodovať</a:t>
            </a:r>
            <a:r>
              <a:rPr lang="en-GB" dirty="0">
                <a:latin typeface="Trebuchet MS" pitchFamily="34" charset="0"/>
              </a:rPr>
              <a:t>!</a:t>
            </a:r>
            <a:endParaRPr lang="sk-SK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738983"/>
      </p:ext>
    </p:extLst>
  </p:cSld>
  <p:clrMapOvr>
    <a:masterClrMapping/>
  </p:clrMapOvr>
  <p:transition spd="med">
    <p:randomBar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HashSet</a:t>
            </a:r>
            <a:r>
              <a:rPr lang="sk-SK" dirty="0"/>
              <a:t> a </a:t>
            </a:r>
            <a:r>
              <a:rPr lang="sk-SK" dirty="0" err="1"/>
              <a:t>HashMap</a:t>
            </a:r>
            <a:r>
              <a:rPr lang="sk-SK" dirty="0"/>
              <a:t> realita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Na implementáciu </a:t>
            </a:r>
            <a:r>
              <a:rPr lang="sk-SK" dirty="0" err="1"/>
              <a:t>HashSet</a:t>
            </a:r>
            <a:r>
              <a:rPr lang="sk-SK" dirty="0"/>
              <a:t>-u sa bežne používa </a:t>
            </a:r>
            <a:r>
              <a:rPr lang="sk-SK" dirty="0" err="1"/>
              <a:t>HashMap</a:t>
            </a:r>
            <a:r>
              <a:rPr lang="sk-SK" dirty="0"/>
              <a:t>, kde sú všetky hodnoty (</a:t>
            </a:r>
            <a:r>
              <a:rPr lang="sk-SK" dirty="0" err="1"/>
              <a:t>value</a:t>
            </a:r>
            <a:r>
              <a:rPr lang="sk-SK" dirty="0"/>
              <a:t>) prázdne</a:t>
            </a:r>
          </a:p>
          <a:p>
            <a:r>
              <a:rPr lang="sk-SK" dirty="0"/>
              <a:t>Čo o tom vraví dokumentácia?</a:t>
            </a:r>
          </a:p>
        </p:txBody>
      </p:sp>
    </p:spTree>
    <p:extLst>
      <p:ext uri="{BB962C8B-B14F-4D97-AF65-F5344CB8AC3E}">
        <p14:creationId xmlns:p14="http://schemas.microsoft.com/office/powerpoint/2010/main" val="1810975695"/>
      </p:ext>
    </p:extLst>
  </p:cSld>
  <p:clrMapOvr>
    <a:masterClrMapping/>
  </p:clrMapOvr>
  <p:transition spd="med">
    <p:randomBar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HashSet</a:t>
            </a:r>
            <a:r>
              <a:rPr lang="sk-SK" dirty="0"/>
              <a:t> sumár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Čo sme spomenuli:</a:t>
            </a:r>
          </a:p>
          <a:p>
            <a:pPr lvl="1"/>
            <a:r>
              <a:rPr lang="sk-SK" dirty="0"/>
              <a:t>Štruktúru </a:t>
            </a:r>
            <a:r>
              <a:rPr lang="sk-SK" dirty="0" err="1"/>
              <a:t>HashSet</a:t>
            </a:r>
            <a:r>
              <a:rPr lang="sk-SK" dirty="0"/>
              <a:t>-u</a:t>
            </a:r>
          </a:p>
          <a:p>
            <a:pPr lvl="1"/>
            <a:r>
              <a:rPr lang="sk-SK" dirty="0"/>
              <a:t>Ako </a:t>
            </a:r>
            <a:r>
              <a:rPr lang="sk-SK" dirty="0" err="1"/>
              <a:t>hash-ovať</a:t>
            </a:r>
            <a:r>
              <a:rPr lang="sk-SK" dirty="0"/>
              <a:t> (rôzne prístupy)</a:t>
            </a:r>
          </a:p>
          <a:p>
            <a:pPr lvl="1"/>
            <a:r>
              <a:rPr lang="sk-SK" dirty="0"/>
              <a:t>Problémy pri </a:t>
            </a:r>
            <a:r>
              <a:rPr lang="sk-SK" dirty="0" err="1"/>
              <a:t>hash-ovani</a:t>
            </a:r>
            <a:endParaRPr lang="sk-SK" dirty="0"/>
          </a:p>
          <a:p>
            <a:pPr lvl="1"/>
            <a:r>
              <a:rPr lang="sk-SK" dirty="0"/>
              <a:t>Priemernú zložitosť hľadania</a:t>
            </a:r>
          </a:p>
          <a:p>
            <a:pPr lvl="1"/>
            <a:r>
              <a:rPr lang="sk-SK" dirty="0"/>
              <a:t>Agregovanú zložitosť pridávania a odoberania</a:t>
            </a:r>
          </a:p>
        </p:txBody>
      </p:sp>
    </p:spTree>
    <p:extLst>
      <p:ext uri="{BB962C8B-B14F-4D97-AF65-F5344CB8AC3E}">
        <p14:creationId xmlns:p14="http://schemas.microsoft.com/office/powerpoint/2010/main" val="711104244"/>
      </p:ext>
    </p:extLst>
  </p:cSld>
  <p:clrMapOvr>
    <a:masterClrMapping/>
  </p:clrMapOvr>
  <p:transition spd="med">
    <p:randomBar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textoch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Obsahuje nasledujúci text slovo „</a:t>
            </a:r>
            <a:r>
              <a:rPr lang="sk-SK" i="1" dirty="0" err="1"/>
              <a:t>null</a:t>
            </a:r>
            <a:r>
              <a:rPr lang="sk-SK" dirty="0"/>
              <a:t>“?</a:t>
            </a:r>
          </a:p>
          <a:p>
            <a:r>
              <a:rPr lang="sk-SK" i="1" dirty="0" err="1"/>
              <a:t>Lorem</a:t>
            </a:r>
            <a:r>
              <a:rPr lang="sk-SK" i="1" dirty="0"/>
              <a:t> </a:t>
            </a:r>
            <a:r>
              <a:rPr lang="sk-SK" i="1" dirty="0" err="1"/>
              <a:t>ipsum</a:t>
            </a:r>
            <a:r>
              <a:rPr lang="sk-SK" i="1" dirty="0"/>
              <a:t> </a:t>
            </a:r>
            <a:r>
              <a:rPr lang="sk-SK" i="1" dirty="0" err="1"/>
              <a:t>dolor</a:t>
            </a:r>
            <a:r>
              <a:rPr lang="sk-SK" i="1" dirty="0"/>
              <a:t> </a:t>
            </a:r>
            <a:r>
              <a:rPr lang="sk-SK" i="1" dirty="0" err="1"/>
              <a:t>sit</a:t>
            </a:r>
            <a:r>
              <a:rPr lang="sk-SK" i="1" dirty="0"/>
              <a:t> </a:t>
            </a:r>
            <a:r>
              <a:rPr lang="sk-SK" i="1" dirty="0" err="1"/>
              <a:t>amet</a:t>
            </a:r>
            <a:r>
              <a:rPr lang="sk-SK" i="1" dirty="0"/>
              <a:t>, </a:t>
            </a:r>
            <a:r>
              <a:rPr lang="sk-SK" i="1" dirty="0" err="1"/>
              <a:t>consectetur</a:t>
            </a:r>
            <a:r>
              <a:rPr lang="sk-SK" i="1" dirty="0"/>
              <a:t> </a:t>
            </a:r>
            <a:r>
              <a:rPr lang="sk-SK" i="1" dirty="0" err="1"/>
              <a:t>adipiscing</a:t>
            </a:r>
            <a:r>
              <a:rPr lang="sk-SK" i="1" dirty="0"/>
              <a:t> </a:t>
            </a:r>
            <a:r>
              <a:rPr lang="sk-SK" i="1" dirty="0" err="1"/>
              <a:t>elit</a:t>
            </a:r>
            <a:r>
              <a:rPr lang="sk-SK" i="1" dirty="0"/>
              <a:t>, sed do </a:t>
            </a:r>
            <a:r>
              <a:rPr lang="sk-SK" i="1" dirty="0" err="1"/>
              <a:t>eiusmod</a:t>
            </a:r>
            <a:r>
              <a:rPr lang="sk-SK" i="1" dirty="0"/>
              <a:t> </a:t>
            </a:r>
            <a:r>
              <a:rPr lang="sk-SK" i="1" dirty="0" err="1"/>
              <a:t>tempor</a:t>
            </a:r>
            <a:r>
              <a:rPr lang="sk-SK" i="1" dirty="0"/>
              <a:t> </a:t>
            </a:r>
            <a:r>
              <a:rPr lang="sk-SK" i="1" dirty="0" err="1"/>
              <a:t>incididunt</a:t>
            </a:r>
            <a:r>
              <a:rPr lang="sk-SK" i="1" dirty="0"/>
              <a:t> </a:t>
            </a:r>
            <a:r>
              <a:rPr lang="sk-SK" i="1" dirty="0" err="1"/>
              <a:t>ut</a:t>
            </a:r>
            <a:r>
              <a:rPr lang="sk-SK" i="1" dirty="0"/>
              <a:t> </a:t>
            </a:r>
            <a:r>
              <a:rPr lang="sk-SK" i="1" dirty="0" err="1"/>
              <a:t>labore</a:t>
            </a:r>
            <a:r>
              <a:rPr lang="sk-SK" i="1" dirty="0"/>
              <a:t> et </a:t>
            </a:r>
            <a:r>
              <a:rPr lang="sk-SK" i="1" dirty="0" err="1"/>
              <a:t>dolore</a:t>
            </a:r>
            <a:r>
              <a:rPr lang="sk-SK" i="1" dirty="0"/>
              <a:t> </a:t>
            </a:r>
            <a:r>
              <a:rPr lang="sk-SK" i="1" dirty="0" err="1"/>
              <a:t>magna</a:t>
            </a:r>
            <a:r>
              <a:rPr lang="sk-SK" i="1" dirty="0"/>
              <a:t> </a:t>
            </a:r>
            <a:r>
              <a:rPr lang="sk-SK" i="1" dirty="0" err="1"/>
              <a:t>aliqua</a:t>
            </a:r>
            <a:r>
              <a:rPr lang="sk-SK" i="1" dirty="0"/>
              <a:t>. </a:t>
            </a:r>
            <a:r>
              <a:rPr lang="sk-SK" i="1" dirty="0" err="1"/>
              <a:t>Ut</a:t>
            </a:r>
            <a:r>
              <a:rPr lang="sk-SK" i="1" dirty="0"/>
              <a:t> </a:t>
            </a:r>
            <a:r>
              <a:rPr lang="sk-SK" i="1" dirty="0" err="1"/>
              <a:t>enim</a:t>
            </a:r>
            <a:r>
              <a:rPr lang="sk-SK" i="1" dirty="0"/>
              <a:t> ad </a:t>
            </a:r>
            <a:r>
              <a:rPr lang="sk-SK" i="1" dirty="0" err="1"/>
              <a:t>minim</a:t>
            </a:r>
            <a:r>
              <a:rPr lang="sk-SK" i="1" dirty="0"/>
              <a:t> </a:t>
            </a:r>
            <a:r>
              <a:rPr lang="sk-SK" i="1" dirty="0" err="1"/>
              <a:t>veniam</a:t>
            </a:r>
            <a:r>
              <a:rPr lang="sk-SK" i="1" dirty="0"/>
              <a:t>, </a:t>
            </a:r>
            <a:r>
              <a:rPr lang="sk-SK" i="1" dirty="0" err="1"/>
              <a:t>quis</a:t>
            </a:r>
            <a:r>
              <a:rPr lang="sk-SK" i="1" dirty="0"/>
              <a:t> </a:t>
            </a:r>
            <a:r>
              <a:rPr lang="sk-SK" i="1" dirty="0" err="1"/>
              <a:t>nostrud</a:t>
            </a:r>
            <a:r>
              <a:rPr lang="sk-SK" i="1" dirty="0"/>
              <a:t> </a:t>
            </a:r>
            <a:r>
              <a:rPr lang="sk-SK" i="1" dirty="0" err="1"/>
              <a:t>exercitation</a:t>
            </a:r>
            <a:r>
              <a:rPr lang="sk-SK" i="1" dirty="0"/>
              <a:t> </a:t>
            </a:r>
            <a:r>
              <a:rPr lang="sk-SK" i="1" dirty="0" err="1"/>
              <a:t>ullamco</a:t>
            </a:r>
            <a:r>
              <a:rPr lang="sk-SK" i="1" dirty="0"/>
              <a:t> </a:t>
            </a:r>
            <a:r>
              <a:rPr lang="sk-SK" i="1" dirty="0" err="1"/>
              <a:t>laboris</a:t>
            </a:r>
            <a:r>
              <a:rPr lang="sk-SK" i="1" dirty="0"/>
              <a:t> </a:t>
            </a:r>
            <a:r>
              <a:rPr lang="sk-SK" i="1" dirty="0" err="1"/>
              <a:t>nisi</a:t>
            </a:r>
            <a:r>
              <a:rPr lang="sk-SK" i="1" dirty="0"/>
              <a:t> </a:t>
            </a:r>
            <a:r>
              <a:rPr lang="sk-SK" i="1" dirty="0" err="1"/>
              <a:t>ut</a:t>
            </a:r>
            <a:r>
              <a:rPr lang="sk-SK" i="1" dirty="0"/>
              <a:t> </a:t>
            </a:r>
            <a:r>
              <a:rPr lang="sk-SK" i="1" dirty="0" err="1"/>
              <a:t>aliquip</a:t>
            </a:r>
            <a:r>
              <a:rPr lang="sk-SK" i="1" dirty="0"/>
              <a:t> ex </a:t>
            </a:r>
            <a:r>
              <a:rPr lang="sk-SK" i="1" dirty="0" err="1"/>
              <a:t>ea</a:t>
            </a:r>
            <a:r>
              <a:rPr lang="sk-SK" i="1" dirty="0"/>
              <a:t> </a:t>
            </a:r>
            <a:r>
              <a:rPr lang="sk-SK" i="1" dirty="0" err="1"/>
              <a:t>commodo</a:t>
            </a:r>
            <a:r>
              <a:rPr lang="sk-SK" i="1" dirty="0"/>
              <a:t> </a:t>
            </a:r>
            <a:r>
              <a:rPr lang="sk-SK" i="1" dirty="0" err="1"/>
              <a:t>consequat</a:t>
            </a:r>
            <a:r>
              <a:rPr lang="sk-SK" i="1" dirty="0"/>
              <a:t>. </a:t>
            </a:r>
            <a:r>
              <a:rPr lang="sk-SK" i="1" dirty="0" err="1"/>
              <a:t>Duis</a:t>
            </a:r>
            <a:r>
              <a:rPr lang="sk-SK" i="1" dirty="0"/>
              <a:t> aute </a:t>
            </a:r>
            <a:r>
              <a:rPr lang="sk-SK" i="1" dirty="0" err="1"/>
              <a:t>irure</a:t>
            </a:r>
            <a:r>
              <a:rPr lang="sk-SK" i="1" dirty="0"/>
              <a:t> </a:t>
            </a:r>
            <a:r>
              <a:rPr lang="sk-SK" i="1" dirty="0" err="1"/>
              <a:t>dolor</a:t>
            </a:r>
            <a:r>
              <a:rPr lang="sk-SK" i="1" dirty="0"/>
              <a:t> in </a:t>
            </a:r>
            <a:r>
              <a:rPr lang="sk-SK" i="1" dirty="0" err="1"/>
              <a:t>reprehenderit</a:t>
            </a:r>
            <a:r>
              <a:rPr lang="sk-SK" i="1" dirty="0"/>
              <a:t> in </a:t>
            </a:r>
            <a:r>
              <a:rPr lang="sk-SK" i="1" dirty="0" err="1"/>
              <a:t>voluptate</a:t>
            </a:r>
            <a:r>
              <a:rPr lang="sk-SK" i="1" dirty="0"/>
              <a:t> </a:t>
            </a:r>
            <a:r>
              <a:rPr lang="sk-SK" i="1" dirty="0" err="1"/>
              <a:t>velit</a:t>
            </a:r>
            <a:r>
              <a:rPr lang="sk-SK" i="1" dirty="0"/>
              <a:t> </a:t>
            </a:r>
            <a:r>
              <a:rPr lang="sk-SK" i="1" dirty="0" err="1"/>
              <a:t>esse</a:t>
            </a:r>
            <a:r>
              <a:rPr lang="sk-SK" i="1" dirty="0"/>
              <a:t> </a:t>
            </a:r>
            <a:r>
              <a:rPr lang="sk-SK" i="1" dirty="0" err="1"/>
              <a:t>cillum</a:t>
            </a:r>
            <a:r>
              <a:rPr lang="sk-SK" i="1" dirty="0"/>
              <a:t> </a:t>
            </a:r>
            <a:r>
              <a:rPr lang="sk-SK" i="1" dirty="0" err="1"/>
              <a:t>dolore</a:t>
            </a:r>
            <a:r>
              <a:rPr lang="sk-SK" i="1" dirty="0"/>
              <a:t> </a:t>
            </a:r>
            <a:r>
              <a:rPr lang="sk-SK" i="1" dirty="0" err="1"/>
              <a:t>eu</a:t>
            </a:r>
            <a:r>
              <a:rPr lang="sk-SK" i="1" dirty="0"/>
              <a:t> </a:t>
            </a:r>
            <a:r>
              <a:rPr lang="sk-SK" i="1" dirty="0" err="1"/>
              <a:t>fugiat</a:t>
            </a:r>
            <a:r>
              <a:rPr lang="sk-SK" i="1" dirty="0"/>
              <a:t> </a:t>
            </a:r>
            <a:r>
              <a:rPr lang="sk-SK" i="1" dirty="0" err="1"/>
              <a:t>nulla</a:t>
            </a:r>
            <a:r>
              <a:rPr lang="sk-SK" i="1" dirty="0"/>
              <a:t> </a:t>
            </a:r>
            <a:r>
              <a:rPr lang="sk-SK" i="1" dirty="0" err="1"/>
              <a:t>pariatur</a:t>
            </a:r>
            <a:r>
              <a:rPr lang="sk-SK" i="1" dirty="0"/>
              <a:t>. </a:t>
            </a:r>
            <a:r>
              <a:rPr lang="sk-SK" i="1" dirty="0" err="1"/>
              <a:t>Excepteur</a:t>
            </a:r>
            <a:r>
              <a:rPr lang="sk-SK" i="1" dirty="0"/>
              <a:t> </a:t>
            </a:r>
            <a:r>
              <a:rPr lang="sk-SK" i="1" dirty="0" err="1"/>
              <a:t>sint</a:t>
            </a:r>
            <a:r>
              <a:rPr lang="sk-SK" i="1" dirty="0"/>
              <a:t> </a:t>
            </a:r>
            <a:r>
              <a:rPr lang="sk-SK" i="1" dirty="0" err="1"/>
              <a:t>occaecat</a:t>
            </a:r>
            <a:r>
              <a:rPr lang="sk-SK" i="1" dirty="0"/>
              <a:t> </a:t>
            </a:r>
            <a:r>
              <a:rPr lang="sk-SK" i="1" dirty="0" err="1"/>
              <a:t>cupidatat</a:t>
            </a:r>
            <a:r>
              <a:rPr lang="sk-SK" i="1" dirty="0"/>
              <a:t> </a:t>
            </a:r>
            <a:r>
              <a:rPr lang="sk-SK" i="1" dirty="0" err="1"/>
              <a:t>non</a:t>
            </a:r>
            <a:r>
              <a:rPr lang="sk-SK" i="1" dirty="0"/>
              <a:t> </a:t>
            </a:r>
            <a:r>
              <a:rPr lang="sk-SK" i="1" dirty="0" err="1"/>
              <a:t>proident</a:t>
            </a:r>
            <a:r>
              <a:rPr lang="sk-SK" i="1" dirty="0"/>
              <a:t>, </a:t>
            </a:r>
            <a:r>
              <a:rPr lang="sk-SK" i="1" dirty="0" err="1"/>
              <a:t>sunt</a:t>
            </a:r>
            <a:r>
              <a:rPr lang="sk-SK" i="1" dirty="0"/>
              <a:t> in </a:t>
            </a:r>
            <a:r>
              <a:rPr lang="sk-SK" i="1" dirty="0" err="1"/>
              <a:t>culpa</a:t>
            </a:r>
            <a:r>
              <a:rPr lang="sk-SK" i="1" dirty="0"/>
              <a:t> </a:t>
            </a:r>
            <a:r>
              <a:rPr lang="sk-SK" i="1" dirty="0" err="1"/>
              <a:t>qui</a:t>
            </a:r>
            <a:r>
              <a:rPr lang="sk-SK" i="1" dirty="0"/>
              <a:t> </a:t>
            </a:r>
            <a:r>
              <a:rPr lang="sk-SK" i="1" dirty="0" err="1"/>
              <a:t>officia</a:t>
            </a:r>
            <a:r>
              <a:rPr lang="sk-SK" i="1" dirty="0"/>
              <a:t> </a:t>
            </a:r>
            <a:r>
              <a:rPr lang="sk-SK" i="1" dirty="0" err="1"/>
              <a:t>deserunt</a:t>
            </a:r>
            <a:r>
              <a:rPr lang="sk-SK" i="1" dirty="0"/>
              <a:t> </a:t>
            </a:r>
            <a:r>
              <a:rPr lang="sk-SK" i="1" dirty="0" err="1"/>
              <a:t>mollit</a:t>
            </a:r>
            <a:r>
              <a:rPr lang="sk-SK" i="1" dirty="0"/>
              <a:t> </a:t>
            </a:r>
            <a:r>
              <a:rPr lang="sk-SK" i="1" dirty="0" err="1"/>
              <a:t>anim</a:t>
            </a:r>
            <a:r>
              <a:rPr lang="sk-SK" i="1" dirty="0"/>
              <a:t> id </a:t>
            </a:r>
            <a:r>
              <a:rPr lang="sk-SK" i="1" dirty="0" err="1"/>
              <a:t>est</a:t>
            </a:r>
            <a:r>
              <a:rPr lang="sk-SK" i="1" dirty="0"/>
              <a:t> </a:t>
            </a:r>
            <a:r>
              <a:rPr lang="sk-SK" i="1" dirty="0" err="1"/>
              <a:t>laborum</a:t>
            </a:r>
            <a:r>
              <a:rPr lang="sk-SK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9098944"/>
      </p:ext>
    </p:extLst>
  </p:cSld>
  <p:clrMapOvr>
    <a:masterClrMapping/>
  </p:clrMapOvr>
  <p:transition spd="med">
    <p:randomBar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textoch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Jednoduché hľadanie v texte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Postupne „prikladám“ hľadaný reťazec ku textu a zisťujem, či nenastala zhoda</a:t>
            </a: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128380"/>
              </p:ext>
            </p:extLst>
          </p:nvPr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946492"/>
              </p:ext>
            </p:extLst>
          </p:nvPr>
        </p:nvGraphicFramePr>
        <p:xfrm>
          <a:off x="1453662" y="2692092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</p:spTree>
    <p:extLst>
      <p:ext uri="{BB962C8B-B14F-4D97-AF65-F5344CB8AC3E}">
        <p14:creationId xmlns:p14="http://schemas.microsoft.com/office/powerpoint/2010/main" val="3238993337"/>
      </p:ext>
    </p:extLst>
  </p:cSld>
  <p:clrMapOvr>
    <a:masterClrMapping/>
  </p:clrMapOvr>
  <p:transition spd="med">
    <p:randomBar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textoch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Jednoduché hľadanie v texte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Postupne „prikladám“ hľadaný reťazec ku textu a zisťujem, či nastala zhoda</a:t>
            </a: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765560"/>
              </p:ext>
            </p:extLst>
          </p:nvPr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1453662" y="2692092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1741989" y="241847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1" name="BlokTextu 10"/>
          <p:cNvSpPr txBox="1"/>
          <p:nvPr/>
        </p:nvSpPr>
        <p:spPr>
          <a:xfrm>
            <a:off x="1435655" y="306061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</p:spTree>
    <p:extLst>
      <p:ext uri="{BB962C8B-B14F-4D97-AF65-F5344CB8AC3E}">
        <p14:creationId xmlns:p14="http://schemas.microsoft.com/office/powerpoint/2010/main" val="921235230"/>
      </p:ext>
    </p:extLst>
  </p:cSld>
  <p:clrMapOvr>
    <a:masterClrMapping/>
  </p:clrMapOvr>
  <p:transition spd="med">
    <p:randomBa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sk-SK" sz="4000" b="1" dirty="0">
                <a:solidFill>
                  <a:srgbClr val="FF0000"/>
                </a:solidFill>
              </a:rPr>
              <a:t>Ušetrili sme čas, zarobili peniaze.</a:t>
            </a:r>
            <a:endParaRPr lang="en-US" sz="4000" b="1" dirty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sk-SK" b="1" dirty="0">
                <a:solidFill>
                  <a:srgbClr val="FF0000"/>
                </a:solidFill>
                <a:latin typeface="Lucida Sans" pitchFamily="34" charset="0"/>
              </a:rPr>
              <a:t>ak nie sú otázky...</a:t>
            </a:r>
          </a:p>
          <a:p>
            <a:pPr algn="ctr" eaLnBrk="1" hangingPunct="1">
              <a:buFontTx/>
              <a:buNone/>
            </a:pPr>
            <a:r>
              <a:rPr lang="sk-SK" sz="4000" b="1" dirty="0">
                <a:solidFill>
                  <a:srgbClr val="FF0000"/>
                </a:solidFill>
                <a:latin typeface="Lucida Sans" pitchFamily="34" charset="0"/>
              </a:rPr>
              <a:t>Ďakujem za pozornosť</a:t>
            </a:r>
            <a:r>
              <a:rPr lang="en-US" sz="4000" b="1" dirty="0">
                <a:solidFill>
                  <a:srgbClr val="FF0000"/>
                </a:solidFill>
                <a:latin typeface="Lucida Sans" pitchFamily="34" charset="0"/>
              </a:rPr>
              <a:t>!</a:t>
            </a:r>
            <a:endParaRPr lang="cs-CZ" sz="4000" b="1" dirty="0">
              <a:solidFill>
                <a:srgbClr val="FF0000"/>
              </a:solidFill>
              <a:latin typeface="Lucida Sans" pitchFamily="34" charset="0"/>
            </a:endParaRPr>
          </a:p>
        </p:txBody>
      </p:sp>
      <p:pic>
        <p:nvPicPr>
          <p:cNvPr id="1026" name="Picture 2" descr="http://images.inmagine.com/img/photoalto/paa370/paa370000004.jpg"/>
          <p:cNvPicPr>
            <a:picLocks noChangeAspect="1" noChangeArrowheads="1"/>
          </p:cNvPicPr>
          <p:nvPr/>
        </p:nvPicPr>
        <p:blipFill>
          <a:blip r:embed="rId2" cstate="print"/>
          <a:srcRect l="6447" t="13149" r="2696"/>
          <a:stretch>
            <a:fillRect/>
          </a:stretch>
        </p:blipFill>
        <p:spPr bwMode="auto">
          <a:xfrm>
            <a:off x="2957804" y="3965509"/>
            <a:ext cx="3461657" cy="2341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87405682"/>
      </p:ext>
    </p:extLst>
  </p:cSld>
  <p:clrMapOvr>
    <a:masterClrMapping/>
  </p:clrMapOvr>
  <p:transition spd="med">
    <p:fade thruBlk="1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textoch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Jednoduché hľadanie v texte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Postupne „prikladám“ hľadaný reťazec ku textu a zisťujem, či nastala zhoda</a:t>
            </a:r>
          </a:p>
          <a:p>
            <a:r>
              <a:rPr lang="sk-SK" dirty="0"/>
              <a:t>Ak zhoda nenastala, tak posuniem hľadaný reťazec o jeden znak ďalej a skúšam znova</a:t>
            </a: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97420"/>
              </p:ext>
            </p:extLst>
          </p:nvPr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1453662" y="2692092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1741989" y="241847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1435655" y="306061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H="1" flipV="1">
            <a:off x="2366596" y="2418471"/>
            <a:ext cx="13161" cy="27130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2" name="BlokTextu 11"/>
          <p:cNvSpPr txBox="1"/>
          <p:nvPr/>
        </p:nvSpPr>
        <p:spPr>
          <a:xfrm>
            <a:off x="2115902" y="3060618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nie</a:t>
            </a:r>
          </a:p>
        </p:txBody>
      </p:sp>
    </p:spTree>
    <p:extLst>
      <p:ext uri="{BB962C8B-B14F-4D97-AF65-F5344CB8AC3E}">
        <p14:creationId xmlns:p14="http://schemas.microsoft.com/office/powerpoint/2010/main" val="220457213"/>
      </p:ext>
    </p:extLst>
  </p:cSld>
  <p:clrMapOvr>
    <a:masterClrMapping/>
  </p:clrMapOvr>
  <p:transition spd="med">
    <p:randomBar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textoch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Jednoduché hľadanie v texte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Postupne „prikladám“ hľadaný reťazec ku textu a zisťujem, či nastala zhoda</a:t>
            </a:r>
          </a:p>
          <a:p>
            <a:r>
              <a:rPr lang="sk-SK" dirty="0"/>
              <a:t>Ak zhoda nenastala, tak posuniem hľadaný reťazec o jeden znak ďalej a skúšam znova</a:t>
            </a: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195091"/>
              </p:ext>
            </p:extLst>
          </p:nvPr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366997"/>
              </p:ext>
            </p:extLst>
          </p:nvPr>
        </p:nvGraphicFramePr>
        <p:xfrm>
          <a:off x="2096585" y="2680318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2395351" y="2423274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2720996" y="3084607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H="1" flipV="1">
            <a:off x="3597519" y="2418471"/>
            <a:ext cx="13161" cy="27130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2" name="BlokTextu 11"/>
          <p:cNvSpPr txBox="1"/>
          <p:nvPr/>
        </p:nvSpPr>
        <p:spPr>
          <a:xfrm>
            <a:off x="3333664" y="3084607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nie</a:t>
            </a: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 flipV="1">
            <a:off x="3003276" y="2404208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4" name="BlokTextu 13"/>
          <p:cNvSpPr txBox="1"/>
          <p:nvPr/>
        </p:nvSpPr>
        <p:spPr>
          <a:xfrm>
            <a:off x="2108328" y="3084607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</p:spTree>
    <p:extLst>
      <p:ext uri="{BB962C8B-B14F-4D97-AF65-F5344CB8AC3E}">
        <p14:creationId xmlns:p14="http://schemas.microsoft.com/office/powerpoint/2010/main" val="2720793695"/>
      </p:ext>
    </p:extLst>
  </p:cSld>
  <p:clrMapOvr>
    <a:masterClrMapping/>
  </p:clrMapOvr>
  <p:transition spd="med">
    <p:randomBar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textoch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Jednoduché hľadanie v texte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Postupne „prikladám“ hľadaný reťazec ku textu a zisťujem, či nastala zhoda</a:t>
            </a:r>
          </a:p>
          <a:p>
            <a:r>
              <a:rPr lang="sk-SK" dirty="0"/>
              <a:t>Ak zhoda nenastala, tak posuniem hľadaný reťazec o jeden znak ďalej a skúšam znova</a:t>
            </a: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661133"/>
              </p:ext>
            </p:extLst>
          </p:nvPr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371755"/>
              </p:ext>
            </p:extLst>
          </p:nvPr>
        </p:nvGraphicFramePr>
        <p:xfrm>
          <a:off x="2675793" y="2689110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H="1" flipV="1">
            <a:off x="2948316" y="2413365"/>
            <a:ext cx="13161" cy="27130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2" name="BlokTextu 11"/>
          <p:cNvSpPr txBox="1"/>
          <p:nvPr/>
        </p:nvSpPr>
        <p:spPr>
          <a:xfrm>
            <a:off x="2675793" y="3060618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nie</a:t>
            </a:r>
          </a:p>
        </p:txBody>
      </p:sp>
    </p:spTree>
    <p:extLst>
      <p:ext uri="{BB962C8B-B14F-4D97-AF65-F5344CB8AC3E}">
        <p14:creationId xmlns:p14="http://schemas.microsoft.com/office/powerpoint/2010/main" val="3847595163"/>
      </p:ext>
    </p:extLst>
  </p:cSld>
  <p:clrMapOvr>
    <a:masterClrMapping/>
  </p:clrMapOvr>
  <p:transition spd="med">
    <p:randomBar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textoch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Jednoduché hľadanie v texte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Postupne „prikladám“ hľadaný reťazec ku textu a zisťujem, či nastala zhoda</a:t>
            </a:r>
          </a:p>
          <a:p>
            <a:r>
              <a:rPr lang="sk-SK" dirty="0"/>
              <a:t>Ak zhoda nenastala, tak posuniem hľadaný reťazec o jeden znak ďalej a skúšam znova</a:t>
            </a:r>
          </a:p>
          <a:p>
            <a:r>
              <a:rPr lang="sk-SK" dirty="0"/>
              <a:t>Ak nastala zhoda vo všetkých znakoch našli sme hľadaný reťazec, vrátime pozíciu jeho začiatku</a:t>
            </a: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429003"/>
              </p:ext>
            </p:extLst>
          </p:nvPr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268794"/>
              </p:ext>
            </p:extLst>
          </p:nvPr>
        </p:nvGraphicFramePr>
        <p:xfrm>
          <a:off x="3264877" y="2692092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3561996" y="241847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3245648" y="3139707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 flipV="1">
            <a:off x="4164650" y="241847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 flipH="1" flipV="1">
            <a:off x="4785130" y="2429502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5" name="BlokTextu 14"/>
          <p:cNvSpPr txBox="1"/>
          <p:nvPr/>
        </p:nvSpPr>
        <p:spPr>
          <a:xfrm>
            <a:off x="4478078" y="313649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6" name="BlokTextu 15"/>
          <p:cNvSpPr txBox="1"/>
          <p:nvPr/>
        </p:nvSpPr>
        <p:spPr>
          <a:xfrm>
            <a:off x="3858316" y="313649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</p:spTree>
    <p:extLst>
      <p:ext uri="{BB962C8B-B14F-4D97-AF65-F5344CB8AC3E}">
        <p14:creationId xmlns:p14="http://schemas.microsoft.com/office/powerpoint/2010/main" val="1388634602"/>
      </p:ext>
    </p:extLst>
  </p:cSld>
  <p:clrMapOvr>
    <a:masterClrMapping/>
  </p:clrMapOvr>
  <p:transition spd="med">
    <p:randomBar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textoch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Jednoduché hľadanie v texte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Aká je zložitosť tohto algoritmu? Uvažujme, že dĺžka textu je </a:t>
            </a:r>
            <a:r>
              <a:rPr lang="sk-SK" i="1" dirty="0"/>
              <a:t>n</a:t>
            </a:r>
            <a:r>
              <a:rPr lang="sk-SK" dirty="0"/>
              <a:t> a dĺžka hľadaného reťazca je </a:t>
            </a:r>
            <a:r>
              <a:rPr lang="sk-SK" i="1" dirty="0"/>
              <a:t>m</a:t>
            </a:r>
          </a:p>
          <a:p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k-SK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n.m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sk-SK" i="1" dirty="0"/>
          </a:p>
          <a:p>
            <a:endParaRPr lang="sk-SK" i="1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3264877" y="2692092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3561996" y="241847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3245648" y="3139707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 flipV="1">
            <a:off x="4164650" y="241847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 flipH="1" flipV="1">
            <a:off x="4785130" y="2429502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5" name="BlokTextu 14"/>
          <p:cNvSpPr txBox="1"/>
          <p:nvPr/>
        </p:nvSpPr>
        <p:spPr>
          <a:xfrm>
            <a:off x="4478078" y="313649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6" name="BlokTextu 15"/>
          <p:cNvSpPr txBox="1"/>
          <p:nvPr/>
        </p:nvSpPr>
        <p:spPr>
          <a:xfrm>
            <a:off x="3858316" y="313649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</p:spTree>
    <p:extLst>
      <p:ext uri="{BB962C8B-B14F-4D97-AF65-F5344CB8AC3E}">
        <p14:creationId xmlns:p14="http://schemas.microsoft.com/office/powerpoint/2010/main" val="2818803088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textoch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Jednoduché hľadanie v texte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Najhorší prípad</a:t>
            </a:r>
          </a:p>
          <a:p>
            <a:r>
              <a:rPr lang="sk-SK" dirty="0"/>
              <a:t>O nerovnosti viem rozhodnúť až pri poslednom porovnávaní</a:t>
            </a:r>
          </a:p>
          <a:p>
            <a:endParaRPr lang="sk-SK" i="1" dirty="0"/>
          </a:p>
          <a:p>
            <a:endParaRPr lang="sk-SK" i="1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072083"/>
              </p:ext>
            </p:extLst>
          </p:nvPr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025872"/>
              </p:ext>
            </p:extLst>
          </p:nvPr>
        </p:nvGraphicFramePr>
        <p:xfrm>
          <a:off x="1444990" y="2690730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1735409" y="2409080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1432222" y="3126937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 flipV="1">
            <a:off x="2338063" y="2409080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6" name="BlokTextu 15"/>
          <p:cNvSpPr txBox="1"/>
          <p:nvPr/>
        </p:nvSpPr>
        <p:spPr>
          <a:xfrm>
            <a:off x="2044890" y="312372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 flipH="1" flipV="1">
            <a:off x="2948316" y="2413365"/>
            <a:ext cx="13161" cy="27130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8" name="BlokTextu 17"/>
          <p:cNvSpPr txBox="1"/>
          <p:nvPr/>
        </p:nvSpPr>
        <p:spPr>
          <a:xfrm>
            <a:off x="2684461" y="3133774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nie</a:t>
            </a:r>
          </a:p>
        </p:txBody>
      </p:sp>
    </p:spTree>
    <p:extLst>
      <p:ext uri="{BB962C8B-B14F-4D97-AF65-F5344CB8AC3E}">
        <p14:creationId xmlns:p14="http://schemas.microsoft.com/office/powerpoint/2010/main" val="2645858480"/>
      </p:ext>
    </p:extLst>
  </p:cSld>
  <p:clrMapOvr>
    <a:masterClrMapping/>
  </p:clrMapOvr>
  <p:transition spd="med">
    <p:randomBar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textoch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Jednoduché hľadanie v texte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Najhorší prípad</a:t>
            </a:r>
          </a:p>
          <a:p>
            <a:r>
              <a:rPr lang="sk-SK" dirty="0"/>
              <a:t>O nerovnosti viem rozhodnúť až pri poslednom porovnávaní</a:t>
            </a:r>
          </a:p>
          <a:p>
            <a:endParaRPr lang="sk-SK" i="1" dirty="0"/>
          </a:p>
          <a:p>
            <a:endParaRPr lang="sk-SK" i="1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953287"/>
              </p:ext>
            </p:extLst>
          </p:nvPr>
        </p:nvGraphicFramePr>
        <p:xfrm>
          <a:off x="2034074" y="2688936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2324493" y="2407286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2021306" y="3125143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 flipV="1">
            <a:off x="2927147" y="2407286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6" name="BlokTextu 15"/>
          <p:cNvSpPr txBox="1"/>
          <p:nvPr/>
        </p:nvSpPr>
        <p:spPr>
          <a:xfrm>
            <a:off x="2633974" y="3121934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 flipH="1" flipV="1">
            <a:off x="3537400" y="2411571"/>
            <a:ext cx="13161" cy="27130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8" name="BlokTextu 17"/>
          <p:cNvSpPr txBox="1"/>
          <p:nvPr/>
        </p:nvSpPr>
        <p:spPr>
          <a:xfrm>
            <a:off x="3270039" y="3121934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nie</a:t>
            </a:r>
          </a:p>
        </p:txBody>
      </p:sp>
    </p:spTree>
    <p:extLst>
      <p:ext uri="{BB962C8B-B14F-4D97-AF65-F5344CB8AC3E}">
        <p14:creationId xmlns:p14="http://schemas.microsoft.com/office/powerpoint/2010/main" val="3993787571"/>
      </p:ext>
    </p:extLst>
  </p:cSld>
  <p:clrMapOvr>
    <a:masterClrMapping/>
  </p:clrMapOvr>
  <p:transition spd="med">
    <p:randomBar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textoch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Jednoduché hľadanie v texte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Najhorší prípad</a:t>
            </a:r>
          </a:p>
          <a:p>
            <a:r>
              <a:rPr lang="sk-SK" dirty="0"/>
              <a:t>O nerovnosti viem rozhodnúť až pri poslednom porovnávaní</a:t>
            </a:r>
          </a:p>
          <a:p>
            <a:endParaRPr lang="sk-SK" i="1" dirty="0"/>
          </a:p>
          <a:p>
            <a:endParaRPr lang="sk-SK" i="1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83829"/>
              </p:ext>
            </p:extLst>
          </p:nvPr>
        </p:nvGraphicFramePr>
        <p:xfrm>
          <a:off x="2689481" y="2710471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2979900" y="242882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2676713" y="314667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 flipV="1">
            <a:off x="3582554" y="242882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6" name="BlokTextu 15"/>
          <p:cNvSpPr txBox="1"/>
          <p:nvPr/>
        </p:nvSpPr>
        <p:spPr>
          <a:xfrm>
            <a:off x="3289381" y="3143469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 flipH="1" flipV="1">
            <a:off x="4192807" y="2433106"/>
            <a:ext cx="13161" cy="27130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8" name="BlokTextu 17"/>
          <p:cNvSpPr txBox="1"/>
          <p:nvPr/>
        </p:nvSpPr>
        <p:spPr>
          <a:xfrm>
            <a:off x="3925446" y="3143469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nie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4762827" y="2233051"/>
            <a:ext cx="699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8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441744665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textoch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Jednoduché hľadanie v texte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Najhorší prípad</a:t>
            </a:r>
          </a:p>
          <a:p>
            <a:r>
              <a:rPr lang="sk-SK" dirty="0"/>
              <a:t>O nerovnosti viem rozhodnúť až pri poslednom porovnávaní</a:t>
            </a:r>
          </a:p>
          <a:p>
            <a:endParaRPr lang="sk-SK" i="1" dirty="0"/>
          </a:p>
          <a:p>
            <a:endParaRPr lang="sk-SK" i="1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405748"/>
              </p:ext>
            </p:extLst>
          </p:nvPr>
        </p:nvGraphicFramePr>
        <p:xfrm>
          <a:off x="5723793" y="2700121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6014212" y="241847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5711025" y="313632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 flipV="1">
            <a:off x="6616866" y="241847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6" name="BlokTextu 15"/>
          <p:cNvSpPr txBox="1"/>
          <p:nvPr/>
        </p:nvSpPr>
        <p:spPr>
          <a:xfrm>
            <a:off x="6323693" y="3133119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 flipH="1" flipV="1">
            <a:off x="7227119" y="2422756"/>
            <a:ext cx="13161" cy="27130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8" name="BlokTextu 17"/>
          <p:cNvSpPr txBox="1"/>
          <p:nvPr/>
        </p:nvSpPr>
        <p:spPr>
          <a:xfrm>
            <a:off x="6959758" y="3133119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nie</a:t>
            </a:r>
          </a:p>
        </p:txBody>
      </p:sp>
    </p:spTree>
    <p:extLst>
      <p:ext uri="{BB962C8B-B14F-4D97-AF65-F5344CB8AC3E}">
        <p14:creationId xmlns:p14="http://schemas.microsoft.com/office/powerpoint/2010/main" val="2548606135"/>
      </p:ext>
    </p:extLst>
  </p:cSld>
  <p:clrMapOvr>
    <a:masterClrMapping/>
  </p:clrMapOvr>
  <p:transition spd="med">
    <p:randomBar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Využitie </a:t>
            </a:r>
            <a:r>
              <a:rPr lang="sk-SK" dirty="0" err="1"/>
              <a:t>hash</a:t>
            </a:r>
            <a:r>
              <a:rPr lang="sk-SK" dirty="0"/>
              <a:t>-u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obsah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k-SK" sz="2400" dirty="0"/>
                  <a:t>Majme text zložený iba z malých a veľkých znakov anglickej abecedy</a:t>
                </a:r>
              </a:p>
              <a:p>
                <a:r>
                  <a:rPr lang="sk-SK" sz="2400" dirty="0"/>
                  <a:t>Ich </a:t>
                </a:r>
                <a:r>
                  <a:rPr lang="sk-SK" sz="2400" dirty="0" err="1"/>
                  <a:t>unicode</a:t>
                </a:r>
                <a:r>
                  <a:rPr lang="sk-SK" sz="2400" dirty="0"/>
                  <a:t> hodnoty sú medzi </a:t>
                </a:r>
                <a:r>
                  <a:rPr lang="en-GB" sz="2400" dirty="0"/>
                  <a:t>65 – ‘A’ a</a:t>
                </a:r>
                <a:r>
                  <a:rPr lang="sk-SK" sz="2400" dirty="0"/>
                  <a:t>ž</a:t>
                </a:r>
                <a:r>
                  <a:rPr lang="en-GB" sz="2400" dirty="0"/>
                  <a:t> 122 – ‘z’</a:t>
                </a:r>
              </a:p>
              <a:p>
                <a:r>
                  <a:rPr lang="sk-SK" sz="2400" dirty="0" err="1"/>
                  <a:t>Hash</a:t>
                </a:r>
                <a:r>
                  <a:rPr lang="sk-SK" sz="2400" dirty="0"/>
                  <a:t> reťazca získame ako polynóm</a:t>
                </a:r>
                <a:br>
                  <a:rPr lang="sk-SK" sz="2400" dirty="0"/>
                </a:br>
                <a14:m>
                  <m:oMath xmlns:m="http://schemas.openxmlformats.org/officeDocument/2006/math">
                    <m:d>
                      <m:d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sk-SK" sz="24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sk-SK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/>
                          <m:e>
                            <m:sSup>
                              <m:sSupPr>
                                <m:ctrlPr>
                                  <a:rPr lang="sk-SK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k-SK" sz="2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sk-SK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sk-SK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k-SK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sk-SK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lang="sk-SK" sz="2400" i="1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sk-SK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sk-SK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sk-SK" sz="2400" dirty="0"/>
              </a:p>
              <a:p>
                <a:r>
                  <a:rPr lang="sk-SK" sz="2400" dirty="0"/>
                  <a:t>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sk-SK" sz="2400" dirty="0"/>
                  <a:t> je hodnota znaku na pozícii </a:t>
                </a:r>
                <a14:m>
                  <m:oMath xmlns:m="http://schemas.openxmlformats.org/officeDocument/2006/math">
                    <m:r>
                      <m:rPr>
                        <m:brk m:alnAt="9"/>
                      </m:rPr>
                      <a:rPr lang="sk-SK" sz="24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sk-SK" sz="2400" i="1" dirty="0"/>
              </a:p>
              <a:p>
                <a:r>
                  <a:rPr lang="sk-SK" sz="2400" dirty="0"/>
                  <a:t>Za </a:t>
                </a:r>
                <a:r>
                  <a:rPr lang="sk-SK" sz="2400" i="1" dirty="0"/>
                  <a:t>a </a:t>
                </a:r>
                <a:r>
                  <a:rPr lang="sk-SK" sz="2400" dirty="0"/>
                  <a:t>zvolíme číslo 123 (väčšie ako hodnota najväčšieho znaku)</a:t>
                </a:r>
                <a:endParaRPr lang="sk-SK" sz="2400" i="1" dirty="0"/>
              </a:p>
              <a:p>
                <a:r>
                  <a:rPr lang="sk-SK" sz="2400" dirty="0"/>
                  <a:t>z reťazca „AAB“ dostaneme hodnotu (</a:t>
                </a:r>
                <a:r>
                  <a:rPr lang="sk-SK" sz="2400" b="1" dirty="0"/>
                  <a:t>znaky od konca</a:t>
                </a:r>
                <a:r>
                  <a:rPr lang="sk-SK" sz="2400" dirty="0"/>
                  <a:t>)</a:t>
                </a:r>
                <a:br>
                  <a:rPr lang="sk-SK" sz="2400" dirty="0"/>
                </a:br>
                <a:r>
                  <a:rPr lang="sk-SK" sz="2400" dirty="0"/>
                  <a:t>123</a:t>
                </a:r>
                <a:r>
                  <a:rPr lang="en-US" sz="2400" baseline="30000" dirty="0"/>
                  <a:t>0</a:t>
                </a:r>
                <a:r>
                  <a:rPr lang="sk-SK" sz="2400" dirty="0"/>
                  <a:t>*66 + 123</a:t>
                </a:r>
                <a:r>
                  <a:rPr lang="en-US" sz="2400" baseline="30000" dirty="0"/>
                  <a:t>1</a:t>
                </a:r>
                <a:r>
                  <a:rPr lang="sk-SK" sz="2400" dirty="0"/>
                  <a:t>*65 + 123</a:t>
                </a:r>
                <a:r>
                  <a:rPr lang="sk-SK" sz="2400" baseline="30000" dirty="0"/>
                  <a:t>2</a:t>
                </a:r>
                <a:r>
                  <a:rPr lang="sk-SK" sz="2400" dirty="0"/>
                  <a:t>*65 = 991446</a:t>
                </a:r>
              </a:p>
              <a:p>
                <a:endParaRPr lang="sk-SK" sz="2400" dirty="0"/>
              </a:p>
            </p:txBody>
          </p:sp>
        </mc:Choice>
        <mc:Fallback xmlns="">
          <p:sp>
            <p:nvSpPr>
              <p:cNvPr id="3" name="Zástupný symbol obsah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22" t="-1954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6892101"/>
      </p:ext>
    </p:extLst>
  </p:cSld>
  <p:clrMapOvr>
    <a:masterClrMapping/>
  </p:clrMapOvr>
  <p:transition spd="med">
    <p:randomBa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800" dirty="0"/>
              <a:t>Hľadanie prvku v spájanom zozname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Spájaný zoznam </a:t>
            </a:r>
          </a:p>
          <a:p>
            <a:pPr lvl="1"/>
            <a:r>
              <a:rPr lang="sk-SK" dirty="0"/>
              <a:t>hľadanie prvku v čase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</a:p>
          <a:p>
            <a:r>
              <a:rPr lang="sk-SK" dirty="0"/>
              <a:t> Výhody spájaného zoznamu oproti poľu?</a:t>
            </a:r>
            <a:br>
              <a:rPr lang="sk-SK" dirty="0"/>
            </a:br>
            <a:r>
              <a:rPr lang="sk-SK" dirty="0"/>
              <a:t>- dynamická štruktúra</a:t>
            </a:r>
          </a:p>
          <a:p>
            <a:r>
              <a:rPr lang="sk-SK" dirty="0"/>
              <a:t>Počet operácií v najhoršom prípade (</a:t>
            </a:r>
            <a:r>
              <a:rPr lang="en-US" dirty="0"/>
              <a:t>= </a:t>
            </a:r>
            <a:r>
              <a:rPr lang="sk-SK" dirty="0"/>
              <a:t>keď máme smolu):</a:t>
            </a:r>
          </a:p>
          <a:p>
            <a:pPr lvl="1"/>
            <a:r>
              <a:rPr lang="sk-SK" dirty="0">
                <a:latin typeface="Consolas" pitchFamily="49" charset="0"/>
                <a:cs typeface="Consolas" pitchFamily="49" charset="0"/>
              </a:rPr>
              <a:t>get</a:t>
            </a:r>
            <a:r>
              <a:rPr lang="sk-SK" dirty="0"/>
              <a:t> –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  <a:r>
              <a:rPr lang="sk-SK" dirty="0"/>
              <a:t>, 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set</a:t>
            </a:r>
            <a:r>
              <a:rPr lang="sk-SK" dirty="0"/>
              <a:t> –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</a:p>
          <a:p>
            <a:pPr lvl="1"/>
            <a:r>
              <a:rPr lang="sk-SK" dirty="0"/>
              <a:t>pridanie na začiatok a na koniec: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</a:p>
          <a:p>
            <a:pPr lvl="1"/>
            <a:r>
              <a:rPr lang="sk-SK" dirty="0"/>
              <a:t>pridanie/odobranie (bez nájdenia pozície):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3069037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Využitie </a:t>
            </a:r>
            <a:r>
              <a:rPr lang="sk-SK" dirty="0" err="1"/>
              <a:t>hash</a:t>
            </a:r>
            <a:r>
              <a:rPr lang="sk-SK" dirty="0"/>
              <a:t>-u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AAB zodpovedá </a:t>
            </a:r>
            <a:r>
              <a:rPr lang="en-US" dirty="0"/>
              <a:t>991446</a:t>
            </a:r>
            <a:endParaRPr lang="sk-SK" dirty="0"/>
          </a:p>
          <a:p>
            <a:r>
              <a:rPr lang="sk-SK" dirty="0"/>
              <a:t>Ako ho využiť pri hľadaní v texte?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AAA zodpovedá 1*65 + 123*65 + 123</a:t>
            </a:r>
            <a:r>
              <a:rPr lang="sk-SK" baseline="30000" dirty="0"/>
              <a:t>2</a:t>
            </a:r>
            <a:r>
              <a:rPr lang="sk-SK" dirty="0"/>
              <a:t>*65 = 991445</a:t>
            </a:r>
          </a:p>
          <a:p>
            <a:r>
              <a:rPr lang="sk-SK" dirty="0"/>
              <a:t>Namiesto postupného porovnávania znakov porovnávame </a:t>
            </a:r>
            <a:r>
              <a:rPr lang="sk-SK" dirty="0" err="1"/>
              <a:t>hash</a:t>
            </a:r>
            <a:r>
              <a:rPr lang="sk-SK" dirty="0"/>
              <a:t>-e</a:t>
            </a:r>
          </a:p>
          <a:p>
            <a:pPr marL="0" indent="0">
              <a:buNone/>
            </a:pPr>
            <a:endParaRPr lang="sk-SK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015431"/>
              </p:ext>
            </p:extLst>
          </p:nvPr>
        </p:nvGraphicFramePr>
        <p:xfrm>
          <a:off x="1559170" y="2698262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914969"/>
              </p:ext>
            </p:extLst>
          </p:nvPr>
        </p:nvGraphicFramePr>
        <p:xfrm>
          <a:off x="1550498" y="3341361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BlokTextu 5"/>
          <p:cNvSpPr txBox="1"/>
          <p:nvPr/>
        </p:nvSpPr>
        <p:spPr>
          <a:xfrm>
            <a:off x="791307" y="2683627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30843" y="3115970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1800428" y="3709943"/>
            <a:ext cx="1040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991446</a:t>
            </a:r>
          </a:p>
        </p:txBody>
      </p:sp>
      <p:sp>
        <p:nvSpPr>
          <p:cNvPr id="15" name="BlokTextu 14"/>
          <p:cNvSpPr txBox="1"/>
          <p:nvPr/>
        </p:nvSpPr>
        <p:spPr>
          <a:xfrm>
            <a:off x="1871762" y="2277412"/>
            <a:ext cx="10406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991445</a:t>
            </a:r>
          </a:p>
          <a:p>
            <a:endParaRPr lang="sk-SK" dirty="0"/>
          </a:p>
        </p:txBody>
      </p:sp>
      <p:cxnSp>
        <p:nvCxnSpPr>
          <p:cNvPr id="18" name="Rovná spojnica 17"/>
          <p:cNvCxnSpPr/>
          <p:nvPr/>
        </p:nvCxnSpPr>
        <p:spPr bwMode="auto">
          <a:xfrm>
            <a:off x="1575708" y="2651394"/>
            <a:ext cx="1800659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Rovná spojnica 21"/>
          <p:cNvCxnSpPr/>
          <p:nvPr/>
        </p:nvCxnSpPr>
        <p:spPr bwMode="auto">
          <a:xfrm>
            <a:off x="1563102" y="3758047"/>
            <a:ext cx="1800659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374250200"/>
      </p:ext>
    </p:extLst>
  </p:cSld>
  <p:clrMapOvr>
    <a:masterClrMapping/>
  </p:clrMapOvr>
  <p:transition spd="med">
    <p:randomBar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AAB zodpovedá </a:t>
            </a:r>
            <a:r>
              <a:rPr lang="en-US" dirty="0"/>
              <a:t>991446</a:t>
            </a:r>
            <a:endParaRPr lang="sk-SK" dirty="0"/>
          </a:p>
          <a:p>
            <a:r>
              <a:rPr lang="sk-SK" dirty="0"/>
              <a:t>Ako ho využiť pri hľadaní v texte?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AAA zodpovedá 1*65 + 123*65 + 123</a:t>
            </a:r>
            <a:r>
              <a:rPr lang="sk-SK" baseline="30000" dirty="0"/>
              <a:t>2</a:t>
            </a:r>
            <a:r>
              <a:rPr lang="sk-SK" dirty="0"/>
              <a:t>*65 = 991445</a:t>
            </a:r>
          </a:p>
          <a:p>
            <a:r>
              <a:rPr lang="sk-SK" dirty="0"/>
              <a:t>Ako z </a:t>
            </a:r>
            <a:r>
              <a:rPr lang="sk-SK" dirty="0" err="1"/>
              <a:t>hash</a:t>
            </a:r>
            <a:r>
              <a:rPr lang="en-US" dirty="0"/>
              <a:t>-</a:t>
            </a:r>
            <a:r>
              <a:rPr lang="sk-SK" dirty="0"/>
              <a:t>u pre AAA získať </a:t>
            </a:r>
            <a:r>
              <a:rPr lang="sk-SK" dirty="0" err="1"/>
              <a:t>hash</a:t>
            </a:r>
            <a:r>
              <a:rPr lang="sk-SK" dirty="0"/>
              <a:t> pre AAC?</a:t>
            </a:r>
          </a:p>
          <a:p>
            <a:pPr marL="0" indent="0">
              <a:buNone/>
            </a:pPr>
            <a:endParaRPr lang="sk-SK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1559170" y="2698262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1550498" y="3341361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BlokTextu 5"/>
          <p:cNvSpPr txBox="1"/>
          <p:nvPr/>
        </p:nvSpPr>
        <p:spPr>
          <a:xfrm>
            <a:off x="791307" y="2683627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30843" y="3115970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1800428" y="3709943"/>
            <a:ext cx="1040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991446</a:t>
            </a:r>
          </a:p>
        </p:txBody>
      </p:sp>
      <p:sp>
        <p:nvSpPr>
          <p:cNvPr id="15" name="BlokTextu 14"/>
          <p:cNvSpPr txBox="1"/>
          <p:nvPr/>
        </p:nvSpPr>
        <p:spPr>
          <a:xfrm>
            <a:off x="2562371" y="2297451"/>
            <a:ext cx="6126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???</a:t>
            </a:r>
          </a:p>
          <a:p>
            <a:endParaRPr lang="sk-SK" dirty="0"/>
          </a:p>
        </p:txBody>
      </p:sp>
      <p:cxnSp>
        <p:nvCxnSpPr>
          <p:cNvPr id="18" name="Rovná spojnica 17"/>
          <p:cNvCxnSpPr/>
          <p:nvPr/>
        </p:nvCxnSpPr>
        <p:spPr bwMode="auto">
          <a:xfrm>
            <a:off x="2182377" y="2670952"/>
            <a:ext cx="1800659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Rovná spojnica 21"/>
          <p:cNvCxnSpPr/>
          <p:nvPr/>
        </p:nvCxnSpPr>
        <p:spPr bwMode="auto">
          <a:xfrm>
            <a:off x="1563102" y="3758047"/>
            <a:ext cx="1800659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667484549"/>
      </p:ext>
    </p:extLst>
  </p:cSld>
  <p:clrMapOvr>
    <a:masterClrMapping/>
  </p:clrMapOvr>
  <p:transition spd="med">
    <p:randomBar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Ako z </a:t>
            </a:r>
            <a:r>
              <a:rPr lang="sk-SK" dirty="0" err="1"/>
              <a:t>hashu</a:t>
            </a:r>
            <a:r>
              <a:rPr lang="sk-SK" dirty="0"/>
              <a:t> pre AAA </a:t>
            </a:r>
            <a:r>
              <a:rPr lang="sk-SK" dirty="0" err="1"/>
              <a:t>ziskať</a:t>
            </a:r>
            <a:r>
              <a:rPr lang="sk-SK" dirty="0"/>
              <a:t> </a:t>
            </a:r>
            <a:r>
              <a:rPr lang="sk-SK" dirty="0" err="1"/>
              <a:t>hash</a:t>
            </a:r>
            <a:r>
              <a:rPr lang="sk-SK" dirty="0"/>
              <a:t> pre AAC?</a:t>
            </a:r>
          </a:p>
          <a:p>
            <a:r>
              <a:rPr lang="sk-SK" dirty="0"/>
              <a:t>991445 - 123</a:t>
            </a:r>
            <a:r>
              <a:rPr lang="sk-SK" baseline="30000" dirty="0"/>
              <a:t>2</a:t>
            </a:r>
            <a:r>
              <a:rPr lang="sk-SK" dirty="0"/>
              <a:t>*65 = 8060</a:t>
            </a:r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Posuniem znaky a jednoducho vypočítam </a:t>
            </a:r>
            <a:r>
              <a:rPr lang="sk-SK" dirty="0" err="1"/>
              <a:t>hash</a:t>
            </a:r>
            <a:r>
              <a:rPr lang="sk-SK" dirty="0"/>
              <a:t> posunu</a:t>
            </a:r>
          </a:p>
          <a:p>
            <a:r>
              <a:rPr lang="sk-SK" dirty="0"/>
              <a:t>806</a:t>
            </a:r>
            <a:r>
              <a:rPr lang="en-US" dirty="0"/>
              <a:t>0</a:t>
            </a:r>
            <a:r>
              <a:rPr lang="sk-SK" dirty="0"/>
              <a:t>*123</a:t>
            </a:r>
            <a:r>
              <a:rPr lang="en-GB" dirty="0"/>
              <a:t> = </a:t>
            </a:r>
            <a:r>
              <a:rPr lang="sk-SK" dirty="0"/>
              <a:t>991380</a:t>
            </a:r>
            <a:r>
              <a:rPr lang="en-GB" dirty="0"/>
              <a:t> =</a:t>
            </a:r>
            <a:r>
              <a:rPr lang="sk-SK" dirty="0"/>
              <a:t> (65+123*65)*123 = </a:t>
            </a:r>
            <a:br>
              <a:rPr lang="sk-SK" dirty="0"/>
            </a:br>
            <a:r>
              <a:rPr lang="sk-SK" dirty="0"/>
              <a:t>65*123 + 123</a:t>
            </a:r>
            <a:r>
              <a:rPr lang="sk-SK" baseline="30000" dirty="0"/>
              <a:t>2 </a:t>
            </a:r>
            <a:r>
              <a:rPr lang="sk-SK" dirty="0"/>
              <a:t>* 65</a:t>
            </a:r>
          </a:p>
          <a:p>
            <a:r>
              <a:rPr lang="sk-SK" dirty="0"/>
              <a:t>Pripočítame </a:t>
            </a:r>
            <a:r>
              <a:rPr lang="en-US" dirty="0" err="1"/>
              <a:t>hodnotu</a:t>
            </a:r>
            <a:r>
              <a:rPr lang="sk-SK" dirty="0"/>
              <a:t> pridávaného znaku</a:t>
            </a:r>
          </a:p>
          <a:p>
            <a:r>
              <a:rPr lang="sk-SK" dirty="0"/>
              <a:t>991380 + 67 = 991447</a:t>
            </a:r>
            <a:br>
              <a:rPr lang="sk-SK" dirty="0"/>
            </a:br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 flipV="1">
            <a:off x="1854997" y="2242330"/>
            <a:ext cx="123273" cy="517979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41761" y="2630819"/>
            <a:ext cx="2909648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Z </a:t>
            </a:r>
            <a:r>
              <a:rPr lang="sk-SK" dirty="0" err="1">
                <a:latin typeface="Trebuchet MS" pitchFamily="34" charset="0"/>
              </a:rPr>
              <a:t>hashu</a:t>
            </a:r>
            <a:r>
              <a:rPr lang="sk-SK" dirty="0">
                <a:latin typeface="Trebuchet MS" pitchFamily="34" charset="0"/>
              </a:rPr>
              <a:t> pre AAA odstránim prvý znak získam </a:t>
            </a:r>
            <a:r>
              <a:rPr lang="sk-SK" dirty="0" err="1">
                <a:latin typeface="Trebuchet MS" pitchFamily="34" charset="0"/>
              </a:rPr>
              <a:t>hash</a:t>
            </a:r>
            <a:r>
              <a:rPr lang="sk-SK" dirty="0">
                <a:latin typeface="Trebuchet MS" pitchFamily="34" charset="0"/>
              </a:rPr>
              <a:t> pre </a:t>
            </a:r>
            <a:r>
              <a:rPr lang="en-GB" dirty="0">
                <a:latin typeface="Trebuchet MS" pitchFamily="34" charset="0"/>
              </a:rPr>
              <a:t>_AA</a:t>
            </a:r>
            <a:endParaRPr lang="sk-SK" dirty="0">
              <a:latin typeface="Trebuchet MS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282278" y="4470306"/>
            <a:ext cx="1964554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dirty="0" err="1">
                <a:latin typeface="Trebuchet MS" pitchFamily="34" charset="0"/>
              </a:rPr>
              <a:t>Posun</a:t>
            </a:r>
            <a:r>
              <a:rPr lang="en-GB" dirty="0">
                <a:latin typeface="Trebuchet MS" pitchFamily="34" charset="0"/>
              </a:rPr>
              <a:t> z _AA </a:t>
            </a:r>
            <a:r>
              <a:rPr lang="en-GB" dirty="0" err="1">
                <a:latin typeface="Trebuchet MS" pitchFamily="34" charset="0"/>
              </a:rPr>
              <a:t>na</a:t>
            </a:r>
            <a:endParaRPr lang="en-GB" dirty="0">
              <a:latin typeface="Trebuchet MS" pitchFamily="34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dirty="0">
                <a:latin typeface="Trebuchet MS" pitchFamily="34" charset="0"/>
              </a:rPr>
              <a:t>AA _ a </a:t>
            </a:r>
            <a:r>
              <a:rPr lang="en-GB" dirty="0" err="1">
                <a:latin typeface="Trebuchet MS" pitchFamily="34" charset="0"/>
              </a:rPr>
              <a:t>po</a:t>
            </a:r>
            <a:r>
              <a:rPr lang="sk-SK" dirty="0">
                <a:latin typeface="Trebuchet MS" pitchFamily="34" charset="0"/>
              </a:rPr>
              <a:t>čítam </a:t>
            </a:r>
            <a:r>
              <a:rPr lang="sk-SK" dirty="0" err="1">
                <a:latin typeface="Trebuchet MS" pitchFamily="34" charset="0"/>
              </a:rPr>
              <a:t>hash</a:t>
            </a:r>
            <a:endParaRPr lang="sk-SK" dirty="0">
              <a:latin typeface="Trebuchet MS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072401" y="6223321"/>
            <a:ext cx="2209877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z </a:t>
            </a:r>
            <a:r>
              <a:rPr lang="en-GB" dirty="0">
                <a:latin typeface="Trebuchet MS" pitchFamily="34" charset="0"/>
              </a:rPr>
              <a:t>AA _</a:t>
            </a:r>
            <a:r>
              <a:rPr lang="sk-SK" dirty="0">
                <a:latin typeface="Trebuchet MS" pitchFamily="34" charset="0"/>
              </a:rPr>
              <a:t> </a:t>
            </a:r>
            <a:r>
              <a:rPr lang="sk-SK" dirty="0" err="1">
                <a:latin typeface="Trebuchet MS" pitchFamily="34" charset="0"/>
              </a:rPr>
              <a:t>dosnateme</a:t>
            </a:r>
            <a:endParaRPr lang="sk-SK" dirty="0">
              <a:latin typeface="Trebuchet MS" pitchFamily="34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AAC</a:t>
            </a:r>
          </a:p>
        </p:txBody>
      </p:sp>
    </p:spTree>
    <p:extLst>
      <p:ext uri="{BB962C8B-B14F-4D97-AF65-F5344CB8AC3E}">
        <p14:creationId xmlns:p14="http://schemas.microsoft.com/office/powerpoint/2010/main" val="836896254"/>
      </p:ext>
    </p:extLst>
  </p:cSld>
  <p:clrMapOvr>
    <a:masterClrMapping/>
  </p:clrMapOvr>
  <p:transition spd="med">
    <p:randomBar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Rolling</a:t>
            </a:r>
            <a:r>
              <a:rPr lang="sk-SK" dirty="0"/>
              <a:t> </a:t>
            </a:r>
            <a:r>
              <a:rPr lang="sk-SK" dirty="0" err="1"/>
              <a:t>Hash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Cely </a:t>
            </a:r>
            <a:r>
              <a:rPr lang="sk-SK" dirty="0" err="1"/>
              <a:t>hash</a:t>
            </a:r>
            <a:r>
              <a:rPr lang="sk-SK" dirty="0"/>
              <a:t> nepočítame znova, ale počítame ho na základe starého </a:t>
            </a:r>
            <a:r>
              <a:rPr lang="sk-SK" dirty="0" err="1"/>
              <a:t>hash</a:t>
            </a:r>
            <a:r>
              <a:rPr lang="en-US" dirty="0"/>
              <a:t>-u a</a:t>
            </a:r>
            <a:r>
              <a:rPr lang="sk-SK" dirty="0"/>
              <a:t> zmien</a:t>
            </a:r>
          </a:p>
          <a:p>
            <a:r>
              <a:rPr lang="sk-SK" dirty="0"/>
              <a:t>Dostaneme tzv. </a:t>
            </a:r>
            <a:r>
              <a:rPr lang="sk-SK" dirty="0" err="1"/>
              <a:t>Rolling</a:t>
            </a:r>
            <a:r>
              <a:rPr lang="sk-SK" dirty="0"/>
              <a:t> </a:t>
            </a:r>
            <a:r>
              <a:rPr lang="sk-SK" dirty="0" err="1"/>
              <a:t>Hash</a:t>
            </a:r>
            <a:r>
              <a:rPr lang="sk-SK" dirty="0"/>
              <a:t>, prevaľuje sa cez objekt a podľa toho sa mení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228903" y="3615767"/>
            <a:ext cx="2441178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Viac na cvičeniach</a:t>
            </a:r>
          </a:p>
        </p:txBody>
      </p:sp>
      <p:pic>
        <p:nvPicPr>
          <p:cNvPr id="1026" name="Picture 2" descr="They see me rollin' They hatin' - Memerial.n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875" y="3426781"/>
            <a:ext cx="2877827" cy="2081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88584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Pole s kapacitou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b="1" dirty="0"/>
              <a:t>Pole s kapacitou </a:t>
            </a:r>
            <a:r>
              <a:rPr lang="sk-SK" sz="2400" dirty="0"/>
              <a:t>– pole, veľkosť (</a:t>
            </a:r>
            <a:r>
              <a:rPr lang="sk-SK" sz="2400" dirty="0" err="1"/>
              <a:t>size</a:t>
            </a:r>
            <a:r>
              <a:rPr lang="sk-SK" sz="2400" dirty="0"/>
              <a:t>)</a:t>
            </a:r>
          </a:p>
          <a:p>
            <a:pPr eaLnBrk="1" hangingPunct="1"/>
            <a:r>
              <a:rPr lang="en-US" sz="2400" dirty="0"/>
              <a:t>V</a:t>
            </a:r>
            <a:r>
              <a:rPr lang="sk-SK" sz="2400" dirty="0" err="1"/>
              <a:t>ýhody</a:t>
            </a:r>
            <a:r>
              <a:rPr lang="sk-SK" sz="2400" dirty="0"/>
              <a:t> poľa s kapacitou</a:t>
            </a:r>
            <a:endParaRPr lang="en-US" sz="2400" dirty="0"/>
          </a:p>
          <a:p>
            <a:pPr lvl="1" eaLnBrk="1" hangingPunct="1"/>
            <a:r>
              <a:rPr lang="sk-SK" sz="2200" dirty="0"/>
              <a:t>ak </a:t>
            </a:r>
            <a:r>
              <a:rPr lang="sk-SK" sz="2200" u="sng" dirty="0"/>
              <a:t>kapacita stačí</a:t>
            </a:r>
            <a:r>
              <a:rPr lang="sk-SK" sz="2200" dirty="0"/>
              <a:t>, </a:t>
            </a:r>
            <a:r>
              <a:rPr lang="sk-SK" sz="2200" b="1" dirty="0" err="1">
                <a:latin typeface="Consolas" pitchFamily="49" charset="0"/>
                <a:cs typeface="Consolas" pitchFamily="49" charset="0"/>
              </a:rPr>
              <a:t>add</a:t>
            </a:r>
            <a:r>
              <a:rPr lang="sk-SK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(remove)</a:t>
            </a:r>
            <a:r>
              <a:rPr lang="sk-SK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sk-SK" sz="2200" u="sng" dirty="0"/>
              <a:t>na koniec zoznamu </a:t>
            </a:r>
            <a:r>
              <a:rPr lang="sk-SK" sz="2200" dirty="0"/>
              <a:t>vieme realizovať v čase </a:t>
            </a:r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 eaLnBrk="1" hangingPunct="1"/>
            <a:r>
              <a:rPr lang="en-US" dirty="0" err="1"/>
              <a:t>zv</a:t>
            </a:r>
            <a:r>
              <a:rPr lang="sk-SK" dirty="0" err="1"/>
              <a:t>ýšenie</a:t>
            </a:r>
            <a:r>
              <a:rPr lang="sk-SK" dirty="0"/>
              <a:t> premennej s veľkosťou </a:t>
            </a:r>
            <a:r>
              <a:rPr lang="en-US" dirty="0"/>
              <a:t>(size) </a:t>
            </a:r>
            <a:r>
              <a:rPr lang="sk-SK" dirty="0"/>
              <a:t>o 1</a:t>
            </a:r>
            <a:endParaRPr lang="en-US" dirty="0"/>
          </a:p>
          <a:p>
            <a:pPr lvl="2" eaLnBrk="1" hangingPunct="1"/>
            <a:r>
              <a:rPr lang="sk-SK" dirty="0"/>
              <a:t>uloženie hodnoty na príslušný index interného poľa</a:t>
            </a:r>
            <a:endParaRPr lang="en-US" dirty="0"/>
          </a:p>
          <a:p>
            <a:pPr lvl="1" eaLnBrk="1" hangingPunct="1"/>
            <a:r>
              <a:rPr lang="sk-SK" sz="2200" dirty="0"/>
              <a:t>ak </a:t>
            </a:r>
            <a:r>
              <a:rPr lang="sk-SK" sz="2200" u="sng" dirty="0"/>
              <a:t>kapacita nestačí</a:t>
            </a:r>
            <a:r>
              <a:rPr lang="en-US" sz="2200" dirty="0"/>
              <a:t>, </a:t>
            </a:r>
            <a:r>
              <a:rPr lang="en-US" sz="2200" dirty="0" err="1"/>
              <a:t>mus</a:t>
            </a:r>
            <a:r>
              <a:rPr lang="sk-SK" sz="2200" dirty="0" err="1"/>
              <a:t>íme</a:t>
            </a:r>
            <a:r>
              <a:rPr lang="sk-SK" sz="2200" dirty="0"/>
              <a:t> vyrobiť nové pole a kopírovať, </a:t>
            </a:r>
            <a:r>
              <a:rPr lang="sk-SK" sz="2200" dirty="0" err="1"/>
              <a:t>t.j</a:t>
            </a:r>
            <a:r>
              <a:rPr lang="sk-SK" sz="2200" dirty="0"/>
              <a:t>. časová zložitosť je </a:t>
            </a:r>
            <a:r>
              <a:rPr lang="sk-SK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(n)</a:t>
            </a:r>
            <a:endParaRPr lang="sk-SK" sz="2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sk-SK" sz="2400" dirty="0"/>
              <a:t>Ak je veľa neobsadených políčok, zmenšíme pole</a:t>
            </a:r>
          </a:p>
          <a:p>
            <a:pPr eaLnBrk="1" hangingPunct="1"/>
            <a:r>
              <a:rPr lang="sk-SK" sz="2400" dirty="0">
                <a:latin typeface="Consolas" pitchFamily="49" charset="0"/>
                <a:cs typeface="Consolas" pitchFamily="49" charset="0"/>
              </a:rPr>
              <a:t>get</a:t>
            </a:r>
            <a:r>
              <a:rPr lang="sk-SK" sz="2400" dirty="0"/>
              <a:t> – </a:t>
            </a:r>
            <a:r>
              <a:rPr lang="sk-SK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  <a:r>
              <a:rPr lang="sk-SK" sz="2400" dirty="0"/>
              <a:t>, </a:t>
            </a:r>
            <a:r>
              <a:rPr lang="sk-SK" sz="2400" dirty="0">
                <a:latin typeface="Consolas" pitchFamily="49" charset="0"/>
                <a:cs typeface="Consolas" pitchFamily="49" charset="0"/>
              </a:rPr>
              <a:t>set</a:t>
            </a:r>
            <a:r>
              <a:rPr lang="sk-SK" sz="2400" dirty="0"/>
              <a:t> – </a:t>
            </a:r>
            <a:r>
              <a:rPr lang="sk-SK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</a:p>
          <a:p>
            <a:pPr eaLnBrk="1" hangingPunct="1"/>
            <a:r>
              <a:rPr lang="sk-SK" sz="2400" dirty="0"/>
              <a:t>hľadanie - </a:t>
            </a:r>
            <a:r>
              <a:rPr lang="sk-SK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(n)</a:t>
            </a:r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dirty="0"/>
          </a:p>
          <a:p>
            <a:pPr eaLnBrk="1" hangingPunct="1"/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09552934"/>
      </p:ext>
    </p:extLst>
  </p:cSld>
  <p:clrMapOvr>
    <a:masterClrMapping/>
  </p:clrMapOvr>
  <p:transition spd="med">
    <p:randomBa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Pole s kapacitou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b="1" dirty="0"/>
              <a:t>Pole s kapacitou </a:t>
            </a:r>
            <a:r>
              <a:rPr lang="sk-SK" sz="2400" dirty="0"/>
              <a:t>– pole, veľkosť (</a:t>
            </a:r>
            <a:r>
              <a:rPr lang="sk-SK" sz="2400" dirty="0" err="1"/>
              <a:t>size</a:t>
            </a:r>
            <a:r>
              <a:rPr lang="sk-SK" sz="2400" dirty="0"/>
              <a:t>)</a:t>
            </a:r>
          </a:p>
          <a:p>
            <a:pPr eaLnBrk="1" hangingPunct="1"/>
            <a:r>
              <a:rPr lang="sk-SK" sz="2400" dirty="0"/>
              <a:t>Problémy pri zväčšovaní a zmenšovaní poľa:</a:t>
            </a:r>
          </a:p>
          <a:p>
            <a:pPr marL="1082675" lvl="1" indent="-457200" eaLnBrk="1" hangingPunct="1">
              <a:buFont typeface="+mj-lt"/>
              <a:buAutoNum type="arabicPeriod"/>
            </a:pPr>
            <a:r>
              <a:rPr lang="sk-SK" sz="2000" dirty="0"/>
              <a:t>Ak je pole naplnené (veľkosť == kapacita) a chceme pridať ďalší prvok na koniec zoznamu tak kapacita nestačí</a:t>
            </a:r>
            <a:r>
              <a:rPr lang="en-US" sz="2000" dirty="0"/>
              <a:t>, </a:t>
            </a:r>
            <a:r>
              <a:rPr lang="en-US" sz="2000" dirty="0" err="1"/>
              <a:t>mus</a:t>
            </a:r>
            <a:r>
              <a:rPr lang="sk-SK" sz="2000" dirty="0" err="1"/>
              <a:t>íme</a:t>
            </a:r>
            <a:r>
              <a:rPr lang="sk-SK" sz="2000" dirty="0"/>
              <a:t> vyrobiť nové pole a kopírovať obsah starého poľa,</a:t>
            </a:r>
            <a:br>
              <a:rPr lang="sk-SK" sz="2000" dirty="0"/>
            </a:br>
            <a:r>
              <a:rPr lang="sk-SK" sz="2000" dirty="0" err="1"/>
              <a:t>t.j</a:t>
            </a:r>
            <a:r>
              <a:rPr lang="sk-SK" sz="2000" dirty="0"/>
              <a:t>. časová zložitosť je </a:t>
            </a:r>
            <a:r>
              <a:rPr lang="sk-SK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(n)</a:t>
            </a:r>
            <a:endParaRPr lang="sk-SK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82675" lvl="1" indent="-457200" eaLnBrk="1" hangingPunct="1">
              <a:buFont typeface="+mj-lt"/>
              <a:buAutoNum type="arabicPeriod"/>
            </a:pPr>
            <a:r>
              <a:rPr lang="sk-SK" sz="2000" dirty="0"/>
              <a:t>Ak má pole veľa neobsadených políčok tak vyrobíme nové menšie pole a obsah starého poľa prekopírujeme,</a:t>
            </a:r>
            <a:br>
              <a:rPr lang="sk-SK" sz="2000" dirty="0"/>
            </a:br>
            <a:r>
              <a:rPr lang="sk-SK" sz="2000" dirty="0" err="1"/>
              <a:t>t.j</a:t>
            </a:r>
            <a:r>
              <a:rPr lang="sk-SK" sz="2000" dirty="0"/>
              <a:t>. časová zložitosť je </a:t>
            </a:r>
            <a:r>
              <a:rPr lang="sk-SK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(n)</a:t>
            </a:r>
            <a:endParaRPr lang="sk-SK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2438" indent="-457200" eaLnBrk="1" hangingPunct="1"/>
            <a:r>
              <a:rPr lang="sk-SK" sz="2400" dirty="0"/>
              <a:t>Kedy a ako budeme pole zväčšovať a zmenšovať?</a:t>
            </a:r>
          </a:p>
          <a:p>
            <a:pPr marL="1082675" lvl="1" indent="-457200" eaLnBrk="1" hangingPunct="1"/>
            <a:r>
              <a:rPr lang="sk-SK" sz="2000" dirty="0"/>
              <a:t>Ak je pole naplnené,</a:t>
            </a:r>
            <a:br>
              <a:rPr lang="sk-SK" sz="2000" dirty="0"/>
            </a:br>
            <a:r>
              <a:rPr lang="sk-SK" sz="2000" dirty="0"/>
              <a:t>tak jeho kapacitu zväčšíme na dvojnásobnú</a:t>
            </a:r>
          </a:p>
          <a:p>
            <a:pPr marL="1082675" lvl="1" indent="-457200" eaLnBrk="1" hangingPunct="1"/>
            <a:r>
              <a:rPr lang="sk-SK" sz="2000" dirty="0"/>
              <a:t>Ak je pole obsadene na ¼,</a:t>
            </a:r>
            <a:br>
              <a:rPr lang="sk-SK" sz="2000" dirty="0"/>
            </a:br>
            <a:r>
              <a:rPr lang="sk-SK" sz="2000" dirty="0"/>
              <a:t>tak jeho kapacitu zmenšíme na polovicu</a:t>
            </a:r>
          </a:p>
          <a:p>
            <a:pPr eaLnBrk="1" hangingPunct="1"/>
            <a:endParaRPr lang="sk-SK" sz="2400" dirty="0"/>
          </a:p>
          <a:p>
            <a:pPr eaLnBrk="1" hangingPunct="1"/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dirty="0"/>
          </a:p>
          <a:p>
            <a:pPr eaLnBrk="1" hangingPunct="1"/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91659351"/>
      </p:ext>
    </p:extLst>
  </p:cSld>
  <p:clrMapOvr>
    <a:masterClrMapping/>
  </p:clrMapOvr>
  <p:transition spd="med">
    <p:randomBa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Pole s kapacitou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1780587"/>
          </a:xfrm>
        </p:spPr>
        <p:txBody>
          <a:bodyPr/>
          <a:lstStyle/>
          <a:p>
            <a:r>
              <a:rPr lang="sk-SK" sz="2400" b="1" dirty="0"/>
              <a:t>Pole s kapacitou </a:t>
            </a:r>
            <a:r>
              <a:rPr lang="sk-SK" sz="2400" dirty="0"/>
              <a:t>– pole, veľkosť (</a:t>
            </a:r>
            <a:r>
              <a:rPr lang="sk-SK" sz="2400" dirty="0" err="1"/>
              <a:t>size</a:t>
            </a:r>
            <a:r>
              <a:rPr lang="sk-SK" sz="2400" dirty="0"/>
              <a:t>)</a:t>
            </a:r>
          </a:p>
          <a:p>
            <a:pPr eaLnBrk="1" hangingPunct="1"/>
            <a:r>
              <a:rPr lang="sk-SK" sz="2400" dirty="0"/>
              <a:t>Máme stále to isté pole s kapacitou  a vieme ako funguje. Aká je zložitosť pridávania a odstraňovania prvkov podľa dokumentácie napríklad v implementácii </a:t>
            </a:r>
            <a:r>
              <a:rPr lang="sk-SK" sz="2400" dirty="0" err="1"/>
              <a:t>ArrayList</a:t>
            </a:r>
            <a:r>
              <a:rPr lang="sk-SK" sz="2400" dirty="0"/>
              <a:t>?</a:t>
            </a:r>
            <a:endParaRPr lang="sk-SK" sz="2000" dirty="0"/>
          </a:p>
          <a:p>
            <a:pPr eaLnBrk="1" hangingPunct="1"/>
            <a:endParaRPr lang="sk-SK" sz="2400" dirty="0"/>
          </a:p>
          <a:p>
            <a:pPr eaLnBrk="1" hangingPunct="1"/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dirty="0"/>
          </a:p>
          <a:p>
            <a:pPr eaLnBrk="1" hangingPunct="1"/>
            <a:endParaRPr lang="en-US" dirty="0"/>
          </a:p>
          <a:p>
            <a:endParaRPr lang="sk-SK" dirty="0"/>
          </a:p>
        </p:txBody>
      </p:sp>
      <p:pic>
        <p:nvPicPr>
          <p:cNvPr id="10" name="Obrázo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05" y="3655170"/>
            <a:ext cx="7486650" cy="862556"/>
          </a:xfrm>
          <a:prstGeom prst="rect">
            <a:avLst/>
          </a:prstGeom>
        </p:spPr>
      </p:pic>
      <p:cxnSp>
        <p:nvCxnSpPr>
          <p:cNvPr id="12" name="Rovná spojnica 11"/>
          <p:cNvCxnSpPr/>
          <p:nvPr/>
        </p:nvCxnSpPr>
        <p:spPr bwMode="auto">
          <a:xfrm>
            <a:off x="840705" y="4122167"/>
            <a:ext cx="3502695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13" name="Picture 2" descr="http://fbforbusinessmarketing.com/wp-content/uploads/2011/04/question-mar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778" y="4756639"/>
            <a:ext cx="2039044" cy="1737620"/>
          </a:xfrm>
          <a:prstGeom prst="rect">
            <a:avLst/>
          </a:prstGeom>
          <a:noFill/>
        </p:spPr>
      </p:pic>
      <p:sp>
        <p:nvSpPr>
          <p:cNvPr id="14" name="BlokTextu 13"/>
          <p:cNvSpPr txBox="1"/>
          <p:nvPr/>
        </p:nvSpPr>
        <p:spPr>
          <a:xfrm>
            <a:off x="2096585" y="4863043"/>
            <a:ext cx="535435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Prečo dokumentácia uvádza, že zložitosť</a:t>
            </a:r>
          </a:p>
          <a:p>
            <a:r>
              <a:rPr lang="sk-SK" dirty="0"/>
              <a:t>je konštantná, teda </a:t>
            </a:r>
            <a:r>
              <a:rPr lang="sk-SK" dirty="0">
                <a:solidFill>
                  <a:srgbClr val="FF0000"/>
                </a:solidFill>
              </a:rPr>
              <a:t>O(1)</a:t>
            </a:r>
            <a:r>
              <a:rPr lang="sk-SK" dirty="0"/>
              <a:t>?</a:t>
            </a:r>
          </a:p>
          <a:p>
            <a:endParaRPr lang="sk-SK" dirty="0"/>
          </a:p>
          <a:p>
            <a:r>
              <a:rPr lang="sk-SK" dirty="0"/>
              <a:t>Dokumentácia uvádza amortizovanú zložitosť</a:t>
            </a:r>
          </a:p>
          <a:p>
            <a:pPr algn="ctr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11555015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dentity_Lifecycle_Management">
  <a:themeElements>
    <a:clrScheme name="Identity_Lifecycle_Manageme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dentity_Lifecycle_Managemen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dentity_Lifecycle_Managem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3">
        <a:dk1>
          <a:srgbClr val="000000"/>
        </a:dk1>
        <a:lt1>
          <a:srgbClr val="FFFFFF"/>
        </a:lt1>
        <a:dk2>
          <a:srgbClr val="435B8A"/>
        </a:dk2>
        <a:lt2>
          <a:srgbClr val="FFFFFF"/>
        </a:lt2>
        <a:accent1>
          <a:srgbClr val="6699CC"/>
        </a:accent1>
        <a:accent2>
          <a:srgbClr val="C4161C"/>
        </a:accent2>
        <a:accent3>
          <a:srgbClr val="B0B5C4"/>
        </a:accent3>
        <a:accent4>
          <a:srgbClr val="DADADA"/>
        </a:accent4>
        <a:accent5>
          <a:srgbClr val="B8CAE2"/>
        </a:accent5>
        <a:accent6>
          <a:srgbClr val="B11318"/>
        </a:accent6>
        <a:hlink>
          <a:srgbClr val="66CC66"/>
        </a:hlink>
        <a:folHlink>
          <a:srgbClr val="DFCD5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4">
        <a:dk1>
          <a:srgbClr val="000000"/>
        </a:dk1>
        <a:lt1>
          <a:srgbClr val="FFFFFF"/>
        </a:lt1>
        <a:dk2>
          <a:srgbClr val="102A60"/>
        </a:dk2>
        <a:lt2>
          <a:srgbClr val="CCCCCC"/>
        </a:lt2>
        <a:accent1>
          <a:srgbClr val="1B70EB"/>
        </a:accent1>
        <a:accent2>
          <a:srgbClr val="C4161C"/>
        </a:accent2>
        <a:accent3>
          <a:srgbClr val="AAACB6"/>
        </a:accent3>
        <a:accent4>
          <a:srgbClr val="DADADA"/>
        </a:accent4>
        <a:accent5>
          <a:srgbClr val="ABBBF3"/>
        </a:accent5>
        <a:accent6>
          <a:srgbClr val="B11318"/>
        </a:accent6>
        <a:hlink>
          <a:srgbClr val="33CC33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5">
        <a:dk1>
          <a:srgbClr val="333333"/>
        </a:dk1>
        <a:lt1>
          <a:srgbClr val="D7E6F0"/>
        </a:lt1>
        <a:dk2>
          <a:srgbClr val="0174B5"/>
        </a:dk2>
        <a:lt2>
          <a:srgbClr val="000000"/>
        </a:lt2>
        <a:accent1>
          <a:srgbClr val="A1C1E6"/>
        </a:accent1>
        <a:accent2>
          <a:srgbClr val="EFF3FA"/>
        </a:accent2>
        <a:accent3>
          <a:srgbClr val="E8F0F6"/>
        </a:accent3>
        <a:accent4>
          <a:srgbClr val="2A2A2A"/>
        </a:accent4>
        <a:accent5>
          <a:srgbClr val="CDDDF0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16">
        <a:dk1>
          <a:srgbClr val="000000"/>
        </a:dk1>
        <a:lt1>
          <a:srgbClr val="A1C1E6"/>
        </a:lt1>
        <a:dk2>
          <a:srgbClr val="EFF3FA"/>
        </a:dk2>
        <a:lt2>
          <a:srgbClr val="000000"/>
        </a:lt2>
        <a:accent1>
          <a:srgbClr val="0174B5"/>
        </a:accent1>
        <a:accent2>
          <a:srgbClr val="EFF3FA"/>
        </a:accent2>
        <a:accent3>
          <a:srgbClr val="CDDDF0"/>
        </a:accent3>
        <a:accent4>
          <a:srgbClr val="000000"/>
        </a:accent4>
        <a:accent5>
          <a:srgbClr val="AABCD7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13015</TotalTime>
  <Words>3059</Words>
  <Application>Microsoft Office PowerPoint</Application>
  <PresentationFormat>Prezentácia na obrazovke (4:3)</PresentationFormat>
  <Paragraphs>1031</Paragraphs>
  <Slides>63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10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63</vt:i4>
      </vt:variant>
    </vt:vector>
  </HeadingPairs>
  <TitlesOfParts>
    <vt:vector size="74" baseType="lpstr">
      <vt:lpstr>Arial</vt:lpstr>
      <vt:lpstr>Cambria Math</vt:lpstr>
      <vt:lpstr>Consolas</vt:lpstr>
      <vt:lpstr>Courier New</vt:lpstr>
      <vt:lpstr>Lucida Sans</vt:lpstr>
      <vt:lpstr>Lucida Sans Unicode</vt:lpstr>
      <vt:lpstr>Symbol</vt:lpstr>
      <vt:lpstr>Times New Roman</vt:lpstr>
      <vt:lpstr>Trebuchet MS</vt:lpstr>
      <vt:lpstr>Verdana</vt:lpstr>
      <vt:lpstr>Identity_Lifecycle_Management</vt:lpstr>
      <vt:lpstr>11. Prednáška (6.5.2024)</vt:lpstr>
      <vt:lpstr>Hľadanie prvku v poli</vt:lpstr>
      <vt:lpstr>Hľadanie prvku v poli</vt:lpstr>
      <vt:lpstr>Hľadanie prvku v poli</vt:lpstr>
      <vt:lpstr>Prezentácia programu PowerPoint</vt:lpstr>
      <vt:lpstr>Hľadanie prvku v spájanom zozname</vt:lpstr>
      <vt:lpstr>Pole s kapacitou </vt:lpstr>
      <vt:lpstr>Pole s kapacitou </vt:lpstr>
      <vt:lpstr>Pole s kapacitou </vt:lpstr>
      <vt:lpstr>Amortizovaná zložitosť</vt:lpstr>
      <vt:lpstr>Amortizovaná zložitosť</vt:lpstr>
      <vt:lpstr>Amortizovaná zložitosť</vt:lpstr>
      <vt:lpstr>Amortizovaná zložitosť</vt:lpstr>
      <vt:lpstr>Pole s kapacitou </vt:lpstr>
      <vt:lpstr>Pole s „veštcom“ </vt:lpstr>
      <vt:lpstr>Programujeme veštca</vt:lpstr>
      <vt:lpstr>Hash-ovacia funkcia</vt:lpstr>
      <vt:lpstr>Ukladáme na základe Hash-u</vt:lpstr>
      <vt:lpstr>Ukladáme na základe Hash-u</vt:lpstr>
      <vt:lpstr>Ukladáme na základe Hash-u</vt:lpstr>
      <vt:lpstr>Ako uložiť viac hodnôt?</vt:lpstr>
      <vt:lpstr>Kolizie </vt:lpstr>
      <vt:lpstr>Ako riešiť kolízie?</vt:lpstr>
      <vt:lpstr>Load faktor </vt:lpstr>
      <vt:lpstr>Ako riešiť kolízie?</vt:lpstr>
      <vt:lpstr>Zmena hash-ovacej funkcie</vt:lpstr>
      <vt:lpstr>Zmena hash-ovacej funkcie</vt:lpstr>
      <vt:lpstr>Hash function</vt:lpstr>
      <vt:lpstr>Ako riešiť kolízie?</vt:lpstr>
      <vt:lpstr>Ako riešiť kolízie?</vt:lpstr>
      <vt:lpstr>Pridávanie a vyhadzovanie</vt:lpstr>
      <vt:lpstr>Rehasing</vt:lpstr>
      <vt:lpstr>Rehasing</vt:lpstr>
      <vt:lpstr>Rehashing</vt:lpstr>
      <vt:lpstr>Zložitosť hľadania</vt:lpstr>
      <vt:lpstr>Zložitosť hľadania</vt:lpstr>
      <vt:lpstr>Zložitosť hľadania</vt:lpstr>
      <vt:lpstr>Zložitosť hľadania</vt:lpstr>
      <vt:lpstr>Zložitosť hľadania</vt:lpstr>
      <vt:lpstr>Zložitosť hľadania</vt:lpstr>
      <vt:lpstr>Zložitosť hľadania</vt:lpstr>
      <vt:lpstr>Zložitosť hľadania</vt:lpstr>
      <vt:lpstr>Zložitosť pridávania</vt:lpstr>
      <vt:lpstr>HashMap</vt:lpstr>
      <vt:lpstr>HashSet a HashMap realita</vt:lpstr>
      <vt:lpstr>HashSet sumár</vt:lpstr>
      <vt:lpstr>Hľadanie v textoch</vt:lpstr>
      <vt:lpstr>Hľadanie v textoch</vt:lpstr>
      <vt:lpstr>Hľadanie v textoch</vt:lpstr>
      <vt:lpstr>Hľadanie v textoch</vt:lpstr>
      <vt:lpstr>Hľadanie v textoch</vt:lpstr>
      <vt:lpstr>Hľadanie v textoch</vt:lpstr>
      <vt:lpstr>Hľadanie v textoch</vt:lpstr>
      <vt:lpstr>Hľadanie v textoch</vt:lpstr>
      <vt:lpstr>Hľadanie v textoch</vt:lpstr>
      <vt:lpstr>Hľadanie v textoch</vt:lpstr>
      <vt:lpstr>Hľadanie v textoch</vt:lpstr>
      <vt:lpstr>Hľadanie v textoch</vt:lpstr>
      <vt:lpstr>Využitie hash-u</vt:lpstr>
      <vt:lpstr>Využitie hash-u</vt:lpstr>
      <vt:lpstr>Prezentácia programu PowerPoint</vt:lpstr>
      <vt:lpstr>Prezentácia programu PowerPoint</vt:lpstr>
      <vt:lpstr>Rolling Hash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Identity Lifecycle Management</dc:title>
  <dc:creator>Fero</dc:creator>
  <cp:lastModifiedBy>Duri</cp:lastModifiedBy>
  <cp:revision>531</cp:revision>
  <dcterms:created xsi:type="dcterms:W3CDTF">2007-01-29T19:11:06Z</dcterms:created>
  <dcterms:modified xsi:type="dcterms:W3CDTF">2024-12-10T10:19:53Z</dcterms:modified>
</cp:coreProperties>
</file>