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5"/>
  </p:notesMasterIdLst>
  <p:handoutMasterIdLst>
    <p:handoutMasterId r:id="rId66"/>
  </p:handoutMasterIdLst>
  <p:sldIdLst>
    <p:sldId id="352" r:id="rId2"/>
    <p:sldId id="550" r:id="rId3"/>
    <p:sldId id="551" r:id="rId4"/>
    <p:sldId id="552" r:id="rId5"/>
    <p:sldId id="553" r:id="rId6"/>
    <p:sldId id="554" r:id="rId7"/>
    <p:sldId id="555" r:id="rId8"/>
    <p:sldId id="561" r:id="rId9"/>
    <p:sldId id="562" r:id="rId10"/>
    <p:sldId id="563" r:id="rId11"/>
    <p:sldId id="564" r:id="rId12"/>
    <p:sldId id="565" r:id="rId13"/>
    <p:sldId id="566" r:id="rId14"/>
    <p:sldId id="556" r:id="rId15"/>
    <p:sldId id="557" r:id="rId16"/>
    <p:sldId id="559" r:id="rId17"/>
    <p:sldId id="560" r:id="rId18"/>
    <p:sldId id="567" r:id="rId19"/>
    <p:sldId id="569" r:id="rId20"/>
    <p:sldId id="570" r:id="rId21"/>
    <p:sldId id="568" r:id="rId22"/>
    <p:sldId id="571" r:id="rId23"/>
    <p:sldId id="572" r:id="rId24"/>
    <p:sldId id="578" r:id="rId25"/>
    <p:sldId id="573" r:id="rId26"/>
    <p:sldId id="575" r:id="rId27"/>
    <p:sldId id="576" r:id="rId28"/>
    <p:sldId id="583" r:id="rId29"/>
    <p:sldId id="577" r:id="rId30"/>
    <p:sldId id="574" r:id="rId31"/>
    <p:sldId id="581" r:id="rId32"/>
    <p:sldId id="584" r:id="rId33"/>
    <p:sldId id="585" r:id="rId34"/>
    <p:sldId id="586" r:id="rId35"/>
    <p:sldId id="579" r:id="rId36"/>
    <p:sldId id="587" r:id="rId37"/>
    <p:sldId id="588" r:id="rId38"/>
    <p:sldId id="589" r:id="rId39"/>
    <p:sldId id="590" r:id="rId40"/>
    <p:sldId id="591" r:id="rId41"/>
    <p:sldId id="592" r:id="rId42"/>
    <p:sldId id="593" r:id="rId43"/>
    <p:sldId id="595" r:id="rId44"/>
    <p:sldId id="604" r:id="rId45"/>
    <p:sldId id="605" r:id="rId46"/>
    <p:sldId id="594" r:id="rId47"/>
    <p:sldId id="580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06" r:id="rId57"/>
    <p:sldId id="607" r:id="rId58"/>
    <p:sldId id="608" r:id="rId59"/>
    <p:sldId id="582" r:id="rId60"/>
    <p:sldId id="609" r:id="rId61"/>
    <p:sldId id="610" r:id="rId62"/>
    <p:sldId id="611" r:id="rId63"/>
    <p:sldId id="612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FFE781"/>
    <a:srgbClr val="F7FBC5"/>
    <a:srgbClr val="FFFFCC"/>
    <a:srgbClr val="FF66FF"/>
    <a:srgbClr val="CC9900"/>
    <a:srgbClr val="CCFFCC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0F933-61D7-C5CD-6FD8-4FDA52D9AE7F}" v="9" dt="2024-04-03T15:27:41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58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Prepodkladáme</a:t>
            </a:r>
            <a:r>
              <a:rPr lang="sk-SK" dirty="0"/>
              <a:t> iba pridávanie a odoberanie na/z</a:t>
            </a:r>
            <a:r>
              <a:rPr lang="sk-SK" baseline="0" dirty="0"/>
              <a:t> konca zoznamu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4 ročná prevádzka stojí 8000 eur, jeden rok stojí 2000 eur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11. </a:t>
            </a:r>
            <a:r>
              <a:rPr lang="en-US" sz="4000" dirty="0" err="1" smtClean="0">
                <a:latin typeface="Lucida Sans"/>
                <a:ea typeface="Verdana"/>
              </a:rPr>
              <a:t>Predn</a:t>
            </a:r>
            <a:r>
              <a:rPr lang="sk-SK" sz="4000" dirty="0" err="1" smtClean="0">
                <a:latin typeface="Lucida Sans"/>
                <a:ea typeface="Verdana"/>
              </a:rPr>
              <a:t>áška</a:t>
            </a:r>
            <a:r>
              <a:rPr lang="sk-SK" sz="4000" dirty="0" smtClean="0">
                <a:latin typeface="Lucida Sans"/>
                <a:ea typeface="Verdana"/>
              </a:rPr>
              <a:t> </a:t>
            </a:r>
            <a:r>
              <a:rPr lang="en-US" sz="4000" dirty="0" smtClean="0">
                <a:latin typeface="Lucida Sans"/>
                <a:ea typeface="Verdana"/>
              </a:rPr>
              <a:t>(6.5.2024)</a:t>
            </a:r>
            <a:endParaRPr lang="en-US" sz="4000" dirty="0">
              <a:latin typeface="Lucida Sans"/>
              <a:ea typeface="Verdan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081" y="2176393"/>
            <a:ext cx="7742172" cy="433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Hashovanie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 dirty="0"/>
              <a:t>ako rýchlo hľadať</a:t>
            </a:r>
          </a:p>
          <a:p>
            <a:pPr algn="ctr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Agregovaná zložitosť, </a:t>
            </a:r>
            <a:r>
              <a:rPr lang="sk-SK" sz="2400" b="1" dirty="0" err="1"/>
              <a:t>HasSet</a:t>
            </a:r>
            <a:r>
              <a:rPr lang="sk-SK" sz="2400" b="1" dirty="0"/>
              <a:t>, </a:t>
            </a:r>
            <a:r>
              <a:rPr lang="sk-SK" sz="2400" b="1" dirty="0" err="1"/>
              <a:t>rolling</a:t>
            </a:r>
            <a:r>
              <a:rPr lang="sk-SK" sz="2400" b="1" dirty="0"/>
              <a:t> </a:t>
            </a:r>
            <a:r>
              <a:rPr lang="sk-SK" sz="2400" b="1" dirty="0" err="1" smtClean="0"/>
              <a:t>Hash</a:t>
            </a:r>
            <a:endParaRPr lang="en-US" sz="2400" b="1" dirty="0" smtClean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dirty="0"/>
          </a:p>
          <a:p>
            <a:pPr algn="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err="1" smtClean="0"/>
              <a:t>RNDr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Juraj</a:t>
            </a:r>
            <a:r>
              <a:rPr lang="en-US" sz="2800" b="1" dirty="0" smtClean="0"/>
              <a:t> </a:t>
            </a:r>
            <a:r>
              <a:rPr lang="sk-SK" sz="2800" b="1" dirty="0" smtClean="0"/>
              <a:t>Šebej, PhD.</a:t>
            </a:r>
            <a:endParaRPr lang="sk-SK" sz="2800" b="1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0212" y="1230923"/>
            <a:ext cx="5020410" cy="502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2285" y="1304941"/>
            <a:ext cx="4248846" cy="3772518"/>
          </a:xfrm>
        </p:spPr>
        <p:txBody>
          <a:bodyPr/>
          <a:lstStyle/>
          <a:p>
            <a:r>
              <a:rPr lang="sk-SK" sz="2000" dirty="0"/>
              <a:t>Kúpili sme si auto ktorého cena je 4000 eur</a:t>
            </a:r>
          </a:p>
          <a:p>
            <a:r>
              <a:rPr lang="sk-SK" sz="2000" dirty="0"/>
              <a:t>Na jeho ročnú prevádzku minieme 1000</a:t>
            </a:r>
            <a:r>
              <a:rPr lang="en-US" sz="2000" dirty="0"/>
              <a:t> </a:t>
            </a:r>
            <a:r>
              <a:rPr lang="sk-SK" sz="2000" dirty="0"/>
              <a:t>eur</a:t>
            </a:r>
          </a:p>
          <a:p>
            <a:r>
              <a:rPr lang="sk-SK" sz="2000" dirty="0"/>
              <a:t>Za auto budeme platiť 4 splátky v nasledujúcich 4 rokoch</a:t>
            </a:r>
          </a:p>
          <a:p>
            <a:r>
              <a:rPr lang="sk-SK" sz="2000" dirty="0"/>
              <a:t>Koľko nás stojí ročná prevádzka auta?</a:t>
            </a:r>
          </a:p>
          <a:p>
            <a:r>
              <a:rPr lang="sk-SK" sz="2000" dirty="0"/>
              <a:t>(4000+4*1000)/4=2000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21965" y="5386983"/>
            <a:ext cx="2855345" cy="40011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Ročná amortizácia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708031" y="4598377"/>
            <a:ext cx="342900" cy="7886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830413"/>
      </p:ext>
    </p:extLst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sz="2400" dirty="0"/>
              <a:t>.</a:t>
            </a:r>
          </a:p>
          <a:p>
            <a:r>
              <a:rPr lang="sk-SK" sz="2000" dirty="0"/>
              <a:t>Dôkaz</a:t>
            </a:r>
            <a:r>
              <a:rPr lang="en-US" sz="2000" dirty="0"/>
              <a:t> (my</a:t>
            </a:r>
            <a:r>
              <a:rPr lang="sk-SK" sz="2000" dirty="0" err="1"/>
              <a:t>šlienka</a:t>
            </a:r>
            <a:r>
              <a:rPr lang="en-US" sz="2000" dirty="0"/>
              <a:t>)</a:t>
            </a:r>
            <a:r>
              <a:rPr lang="sk-SK" sz="2000" dirty="0"/>
              <a:t>:</a:t>
            </a:r>
          </a:p>
          <a:p>
            <a:pPr lvl="1"/>
            <a:r>
              <a:rPr lang="sk-SK" sz="2000" dirty="0"/>
              <a:t>Predpokladajme, že máme dve operácie vieme iba </a:t>
            </a:r>
            <a:r>
              <a:rPr lang="sk-SK" sz="2000" dirty="0">
                <a:solidFill>
                  <a:srgbClr val="FF0000"/>
                </a:solidFill>
              </a:rPr>
              <a:t>vložiť prvok </a:t>
            </a:r>
            <a:r>
              <a:rPr lang="sk-SK" sz="2000" dirty="0"/>
              <a:t>ak je kapacita dostatočná a vieme </a:t>
            </a:r>
            <a:r>
              <a:rPr lang="sk-SK" sz="2000" dirty="0">
                <a:solidFill>
                  <a:srgbClr val="FF0000"/>
                </a:solidFill>
              </a:rPr>
              <a:t>zväčšiť pole</a:t>
            </a:r>
            <a:r>
              <a:rPr lang="sk-SK" sz="2000" dirty="0"/>
              <a:t> (zdvojnásobiť)</a:t>
            </a:r>
          </a:p>
          <a:p>
            <a:pPr lvl="1"/>
            <a:r>
              <a:rPr lang="sk-SK" sz="2000" dirty="0"/>
              <a:t>Jedno vkladanie trvá čas O(1), vkladaní vykonáme práve n, všetky vkladania trvajú</a:t>
            </a:r>
            <a:r>
              <a:rPr lang="en-US" sz="2000" dirty="0"/>
              <a:t> </a:t>
            </a:r>
            <a:r>
              <a:rPr lang="en-US" sz="2000" dirty="0" err="1"/>
              <a:t>spolu</a:t>
            </a:r>
            <a:r>
              <a:rPr lang="sk-SK" sz="2000" dirty="0"/>
              <a:t> O(n)</a:t>
            </a:r>
          </a:p>
          <a:p>
            <a:pPr lvl="1"/>
            <a:r>
              <a:rPr lang="sk-SK" sz="2000" dirty="0"/>
              <a:t>Ku zväčšovaniu dochádza práve vtedy, keď je aktuálny počet prvkov mocnina dvojky</a:t>
            </a:r>
            <a:r>
              <a:rPr lang="en-GB" sz="2000" dirty="0"/>
              <a:t>: </a:t>
            </a:r>
            <a:r>
              <a:rPr lang="sk-SK" sz="2000" dirty="0"/>
              <a:t>2</a:t>
            </a:r>
            <a:r>
              <a:rPr lang="sk-SK" sz="2000" baseline="30000" dirty="0"/>
              <a:t>0</a:t>
            </a:r>
            <a:r>
              <a:rPr lang="sk-SK" sz="2000" dirty="0"/>
              <a:t>, 2</a:t>
            </a:r>
            <a:r>
              <a:rPr lang="sk-SK" sz="2000" baseline="30000" dirty="0"/>
              <a:t>1</a:t>
            </a:r>
            <a:r>
              <a:rPr lang="sk-SK" sz="2000" dirty="0"/>
              <a:t>, 2</a:t>
            </a:r>
            <a:r>
              <a:rPr lang="sk-SK" sz="2000" baseline="30000" dirty="0"/>
              <a:t>2</a:t>
            </a:r>
            <a:r>
              <a:rPr lang="sk-SK" sz="2000" dirty="0"/>
              <a:t>, ... , 2</a:t>
            </a:r>
            <a:r>
              <a:rPr lang="sk-SK" sz="2000" baseline="30000" dirty="0"/>
              <a:t>k</a:t>
            </a:r>
            <a:r>
              <a:rPr lang="sk-SK" sz="2000" dirty="0"/>
              <a:t>, kde k je najväčšia mocnina dvojky taká, že</a:t>
            </a:r>
            <a:r>
              <a:rPr lang="en-GB" sz="2000" dirty="0"/>
              <a:t> </a:t>
            </a:r>
            <a:r>
              <a:rPr lang="sk-SK" sz="2000" dirty="0"/>
              <a:t>2</a:t>
            </a:r>
            <a:r>
              <a:rPr lang="sk-SK" sz="2000" baseline="30000" dirty="0"/>
              <a:t>k</a:t>
            </a:r>
            <a:r>
              <a:rPr lang="en-GB" sz="2000" baseline="30000" dirty="0"/>
              <a:t> </a:t>
            </a:r>
            <a:r>
              <a:rPr lang="en-GB" sz="2000" dirty="0">
                <a:sym typeface="Symbol" panose="05050102010706020507" pitchFamily="18" charset="2"/>
              </a:rPr>
              <a:t>&lt;</a:t>
            </a:r>
            <a:r>
              <a:rPr lang="en-GB" sz="2000" dirty="0"/>
              <a:t> n</a:t>
            </a:r>
          </a:p>
          <a:p>
            <a:pPr lvl="1"/>
            <a:r>
              <a:rPr lang="sk-SK" sz="2000" dirty="0"/>
              <a:t>Tieto zväčšovania trvajú čas O(2</a:t>
            </a:r>
            <a:r>
              <a:rPr lang="sk-SK" sz="2000" baseline="30000" dirty="0"/>
              <a:t>0</a:t>
            </a:r>
            <a:r>
              <a:rPr lang="en-GB" sz="2000" baseline="30000" dirty="0"/>
              <a:t> </a:t>
            </a:r>
            <a:r>
              <a:rPr lang="en-GB" sz="2000" dirty="0"/>
              <a:t>+</a:t>
            </a:r>
            <a:r>
              <a:rPr lang="sk-SK" sz="2000" dirty="0"/>
              <a:t> 2</a:t>
            </a:r>
            <a:r>
              <a:rPr lang="sk-SK" sz="2000" baseline="30000" dirty="0"/>
              <a:t>1</a:t>
            </a:r>
            <a:r>
              <a:rPr lang="en-GB" sz="2000" dirty="0"/>
              <a:t> +</a:t>
            </a:r>
            <a:r>
              <a:rPr lang="sk-SK" sz="2000" dirty="0"/>
              <a:t> 2</a:t>
            </a:r>
            <a:r>
              <a:rPr lang="sk-SK" sz="2000" baseline="30000" dirty="0"/>
              <a:t>2</a:t>
            </a:r>
            <a:r>
              <a:rPr lang="en-GB" sz="2000" baseline="30000" dirty="0"/>
              <a:t> </a:t>
            </a:r>
            <a:r>
              <a:rPr lang="en-GB" sz="2000" dirty="0"/>
              <a:t>+</a:t>
            </a:r>
            <a:r>
              <a:rPr lang="sk-SK" sz="2000" dirty="0"/>
              <a:t> ... </a:t>
            </a:r>
            <a:r>
              <a:rPr lang="en-GB" sz="2000" dirty="0"/>
              <a:t>+</a:t>
            </a:r>
            <a:r>
              <a:rPr lang="sk-SK" sz="2000" dirty="0"/>
              <a:t> 2</a:t>
            </a:r>
            <a:r>
              <a:rPr lang="sk-SK" sz="2000" baseline="30000" dirty="0"/>
              <a:t>k</a:t>
            </a:r>
            <a:r>
              <a:rPr lang="sk-SK" sz="2000" dirty="0"/>
              <a:t>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sk-SK" sz="2000" dirty="0"/>
              <a:t>v zátvorke je geometrický rad, ktorého súčet je</a:t>
            </a:r>
            <a:r>
              <a:rPr lang="en-GB" sz="2000" dirty="0"/>
              <a:t> </a:t>
            </a:r>
            <a:r>
              <a:rPr lang="sk-SK" sz="2000" dirty="0"/>
              <a:t>2</a:t>
            </a:r>
            <a:r>
              <a:rPr lang="sk-SK" sz="2000" baseline="30000" dirty="0"/>
              <a:t>k</a:t>
            </a:r>
            <a:r>
              <a:rPr lang="en-GB" sz="2000" baseline="30000" dirty="0"/>
              <a:t>+1</a:t>
            </a:r>
            <a:r>
              <a:rPr lang="sk-SK" sz="2000" dirty="0"/>
              <a:t> </a:t>
            </a:r>
            <a:r>
              <a:rPr lang="en-GB" sz="2000" dirty="0"/>
              <a:t>– 1 &lt; 2n</a:t>
            </a:r>
          </a:p>
          <a:p>
            <a:pPr lvl="1"/>
            <a:r>
              <a:rPr lang="sk-SK" sz="2000" dirty="0"/>
              <a:t>Výsledná zložitosť je O(n) + O(2n) =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629339" y="4692392"/>
            <a:ext cx="208377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čas kopírovania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288823" y="4932486"/>
            <a:ext cx="1182348" cy="281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626173" y="5681976"/>
            <a:ext cx="150663" cy="4772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30472" y="6150114"/>
            <a:ext cx="169905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2</a:t>
            </a:r>
            <a:r>
              <a:rPr lang="en-US" baseline="30000" dirty="0">
                <a:latin typeface="Trebuchet MS" pitchFamily="34" charset="0"/>
              </a:rPr>
              <a:t>k </a:t>
            </a:r>
            <a:r>
              <a:rPr lang="en-US" dirty="0">
                <a:latin typeface="Trebuchet MS" pitchFamily="34" charset="0"/>
              </a:rPr>
              <a:t>&lt; n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2</a:t>
            </a:r>
            <a:r>
              <a:rPr lang="en-US" baseline="30000" dirty="0">
                <a:latin typeface="Trebuchet MS" pitchFamily="34" charset="0"/>
              </a:rPr>
              <a:t>k+1 </a:t>
            </a:r>
            <a:r>
              <a:rPr lang="en-US" dirty="0">
                <a:latin typeface="Trebuchet MS" pitchFamily="34" charset="0"/>
              </a:rPr>
              <a:t>&lt; 2n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121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O(n)</a:t>
            </a:r>
          </a:p>
          <a:p>
            <a:r>
              <a:rPr lang="sk-SK" sz="2400" dirty="0"/>
              <a:t>Podobne vieme ukázať, že ak vykonáme </a:t>
            </a:r>
            <a:r>
              <a:rPr lang="sk-SK" sz="2400" i="1" dirty="0">
                <a:solidFill>
                  <a:srgbClr val="FF0000"/>
                </a:solidFill>
              </a:rPr>
              <a:t>n</a:t>
            </a:r>
            <a:r>
              <a:rPr lang="sk-SK" sz="2400" dirty="0"/>
              <a:t> odobraní prvkov z poľa, časová zložitosť bude opäť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Pri amortizovanej zložitosti nás nezaujíma časová zložitosť vykonania operácie raz ale priemerná časová zložitosť operácie pri opakovanom vykonávaní</a:t>
            </a:r>
          </a:p>
          <a:p>
            <a:endParaRPr lang="sk-SK" sz="2400" dirty="0"/>
          </a:p>
          <a:p>
            <a:endParaRPr lang="sk-SK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853354" y="2879335"/>
            <a:ext cx="984738" cy="81298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7789985" y="1679330"/>
            <a:ext cx="901634" cy="16590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38092" y="3338376"/>
            <a:ext cx="316253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 priemernom čase trvá jedna operácia čas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O(1)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108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Vieme ukázať, že vykonanie ľubovoľných n operácii v poli s kapacitou bude trvať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/>
              <a:t>Pomôže nám amortizovaná zložitosť pri riešení dnešného problému ako rýchlo vyhľadávať?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11316" y="2494315"/>
            <a:ext cx="3725237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Postupnosť operácii rozdelíme na bloky, kde každý blok končí zmenou kapacity.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  <a:cs typeface="Times New Roman" panose="02020603050405020304" pitchFamily="18" charset="0"/>
              </a:rPr>
              <a:t>Viac na cvičeniach?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0991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Pole s kapacitou</a:t>
            </a:r>
          </a:p>
          <a:p>
            <a:pPr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, </a:t>
            </a:r>
            <a:r>
              <a:rPr lang="sk-SK" dirty="0" err="1">
                <a:latin typeface="Consolas" pitchFamily="49" charset="0"/>
              </a:rPr>
              <a:t>remove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 „občas“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 err="1"/>
              <a:t>amort</a:t>
            </a:r>
            <a:r>
              <a:rPr lang="sk-SK" dirty="0"/>
              <a:t>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hľadanie -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Ako viem hľadať rýchlejšie?</a:t>
            </a:r>
          </a:p>
          <a:p>
            <a:pPr eaLnBrk="1" hangingPunct="1"/>
            <a:r>
              <a:rPr lang="sk-SK" dirty="0"/>
              <a:t>Držať utriedené pole</a:t>
            </a:r>
          </a:p>
          <a:p>
            <a:pPr lvl="1" eaLnBrk="1" hangingPunct="1"/>
            <a:r>
              <a:rPr lang="sk-SK" dirty="0"/>
              <a:t>Binárne vyhľadávanie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O(log n)</a:t>
            </a:r>
          </a:p>
          <a:p>
            <a:pPr lvl="1" eaLnBrk="1" hangingPunct="1"/>
            <a:r>
              <a:rPr lang="sk-SK" dirty="0"/>
              <a:t>Môžeme používať indexy? Zmenia sa zložitosti?</a:t>
            </a:r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Aby sme udržali pole vždy utriedene:</a:t>
            </a:r>
            <a:br>
              <a:rPr lang="sk-SK" dirty="0">
                <a:latin typeface="Consolas" pitchFamily="49" charset="0"/>
                <a:cs typeface="Consolas" pitchFamily="49" charset="0"/>
              </a:rPr>
            </a:b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</a:rPr>
              <a:t>remove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457243" y="5083801"/>
            <a:ext cx="1231395" cy="85536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46829" y="4068138"/>
            <a:ext cx="22244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každej operácii musíme znovu usporiadať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91226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„veštcom“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dirty="0"/>
              <a:t>Majme pole a „veštca“</a:t>
            </a:r>
          </a:p>
          <a:p>
            <a:r>
              <a:rPr lang="sk-SK" dirty="0"/>
              <a:t>Veštec vie o každom prvku povedať na aký index vo zvolenom poli patrí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3076" name="Picture 4" descr="Image result for vestec s gul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717" y="3193661"/>
            <a:ext cx="3730625" cy="24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7027" y="443634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Marek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6740153" y="446131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</a:t>
            </a:r>
            <a:endParaRPr lang="sk-SK" sz="40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475883" y="4790288"/>
            <a:ext cx="1577371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94475" y="4790288"/>
            <a:ext cx="2045678" cy="2496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0" name="Oval Callout 4"/>
          <p:cNvSpPr/>
          <p:nvPr/>
        </p:nvSpPr>
        <p:spPr bwMode="auto">
          <a:xfrm>
            <a:off x="465992" y="3191664"/>
            <a:ext cx="3358663" cy="519351"/>
          </a:xfrm>
          <a:prstGeom prst="wedgeEllipseCallout">
            <a:avLst>
              <a:gd name="adj1" fmla="val 65368"/>
              <a:gd name="adj2" fmla="val 11679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>
                <a:latin typeface="Trebuchet MS" pitchFamily="34" charset="0"/>
              </a:rPr>
              <a:t>M</a:t>
            </a:r>
            <a:r>
              <a:rPr lang="sk-SK" sz="1800" dirty="0">
                <a:latin typeface="Trebuchet MS" pitchFamily="34" charset="0"/>
              </a:rPr>
              <a:t>á</a:t>
            </a:r>
            <a:r>
              <a:rPr lang="en-GB" sz="1800" dirty="0">
                <a:latin typeface="Trebuchet MS" pitchFamily="34" charset="0"/>
              </a:rPr>
              <a:t>m </a:t>
            </a:r>
            <a:r>
              <a:rPr lang="sk-SK" sz="1800" dirty="0">
                <a:latin typeface="Trebuchet MS" pitchFamily="34" charset="0"/>
              </a:rPr>
              <a:t>pole veľkosti 7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1" name="Oval Callout 4"/>
          <p:cNvSpPr/>
          <p:nvPr/>
        </p:nvSpPr>
        <p:spPr bwMode="auto">
          <a:xfrm>
            <a:off x="360485" y="4022666"/>
            <a:ext cx="2954215" cy="519351"/>
          </a:xfrm>
          <a:prstGeom prst="wedgeEllipseCallout">
            <a:avLst>
              <a:gd name="adj1" fmla="val 88570"/>
              <a:gd name="adj2" fmla="val -2710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Kde do poľa patrí: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2" name="Oval Callout 4"/>
          <p:cNvSpPr/>
          <p:nvPr/>
        </p:nvSpPr>
        <p:spPr bwMode="auto">
          <a:xfrm>
            <a:off x="5669823" y="4022666"/>
            <a:ext cx="2610659" cy="519351"/>
          </a:xfrm>
          <a:prstGeom prst="wedgeEllipseCallout">
            <a:avLst>
              <a:gd name="adj1" fmla="val -67763"/>
              <a:gd name="adj2" fmla="val -2112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Patrí na miesto: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07495" y="5679030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prvok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775589" y="5684853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index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94693" y="4955695"/>
            <a:ext cx="153696" cy="72333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7051431" y="4980661"/>
            <a:ext cx="137778" cy="6983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0392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Programujeme veštca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sz="2200" dirty="0"/>
              <a:t>Veštca nahradíme funkciou z množiny slov na indexy v poli</a:t>
            </a:r>
          </a:p>
          <a:p>
            <a:r>
              <a:rPr lang="sk-SK" sz="2200" dirty="0"/>
              <a:t>Funkcia nám vypočíta </a:t>
            </a:r>
            <a:r>
              <a:rPr lang="sk-SK" sz="2200" dirty="0" err="1"/>
              <a:t>hash</a:t>
            </a:r>
            <a:r>
              <a:rPr lang="sk-SK" sz="2200" dirty="0"/>
              <a:t> pre daný reťazec, preto ju budeme nazývať </a:t>
            </a:r>
            <a:r>
              <a:rPr lang="sk-SK" sz="2200" dirty="0" err="1"/>
              <a:t>hash-ovacou</a:t>
            </a:r>
            <a:r>
              <a:rPr lang="sk-SK" sz="2200" dirty="0"/>
              <a:t> funkciou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60485" y="3191664"/>
            <a:ext cx="7919997" cy="3395307"/>
            <a:chOff x="360485" y="3191664"/>
            <a:chExt cx="7919997" cy="3395307"/>
          </a:xfrm>
        </p:grpSpPr>
        <p:pic>
          <p:nvPicPr>
            <p:cNvPr id="3076" name="Picture 4" descr="Image result for vestec s gulo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8717" y="3193661"/>
              <a:ext cx="3730625" cy="2485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BlokTextu 6"/>
            <p:cNvSpPr txBox="1"/>
            <p:nvPr/>
          </p:nvSpPr>
          <p:spPr>
            <a:xfrm>
              <a:off x="6740153" y="4461311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6</a:t>
              </a:r>
              <a:endParaRPr lang="sk-SK" sz="4000" dirty="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75883" y="4790288"/>
              <a:ext cx="1577371" cy="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694475" y="4790288"/>
              <a:ext cx="2045678" cy="249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0" name="Oval Callout 4"/>
            <p:cNvSpPr/>
            <p:nvPr/>
          </p:nvSpPr>
          <p:spPr bwMode="auto">
            <a:xfrm>
              <a:off x="465992" y="3191664"/>
              <a:ext cx="3358663" cy="519351"/>
            </a:xfrm>
            <a:prstGeom prst="wedgeEllipseCallout">
              <a:avLst>
                <a:gd name="adj1" fmla="val 65368"/>
                <a:gd name="adj2" fmla="val 116796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sz="1800" dirty="0">
                  <a:latin typeface="Trebuchet MS" pitchFamily="34" charset="0"/>
                </a:rPr>
                <a:t>M</a:t>
              </a:r>
              <a:r>
                <a:rPr lang="sk-SK" sz="1800" dirty="0">
                  <a:latin typeface="Trebuchet MS" pitchFamily="34" charset="0"/>
                </a:rPr>
                <a:t>á</a:t>
              </a:r>
              <a:r>
                <a:rPr lang="en-GB" sz="1800" dirty="0">
                  <a:latin typeface="Trebuchet MS" pitchFamily="34" charset="0"/>
                </a:rPr>
                <a:t>m </a:t>
              </a:r>
              <a:r>
                <a:rPr lang="sk-SK" sz="1800" dirty="0">
                  <a:latin typeface="Trebuchet MS" pitchFamily="34" charset="0"/>
                </a:rPr>
                <a:t>pole veľkosti 7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1" name="Oval Callout 4"/>
            <p:cNvSpPr/>
            <p:nvPr/>
          </p:nvSpPr>
          <p:spPr bwMode="auto">
            <a:xfrm>
              <a:off x="360485" y="4022666"/>
              <a:ext cx="2954215" cy="519351"/>
            </a:xfrm>
            <a:prstGeom prst="wedgeEllipseCallout">
              <a:avLst>
                <a:gd name="adj1" fmla="val 88570"/>
                <a:gd name="adj2" fmla="val -27103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>
                  <a:latin typeface="Trebuchet MS" pitchFamily="34" charset="0"/>
                </a:rPr>
                <a:t>Kde do poľa patrí: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2" name="Oval Callout 4"/>
            <p:cNvSpPr/>
            <p:nvPr/>
          </p:nvSpPr>
          <p:spPr bwMode="auto">
            <a:xfrm>
              <a:off x="5669823" y="4022666"/>
              <a:ext cx="2610659" cy="519351"/>
            </a:xfrm>
            <a:prstGeom prst="wedgeEllipseCallout">
              <a:avLst>
                <a:gd name="adj1" fmla="val -86286"/>
                <a:gd name="adj2" fmla="val 68598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>
                  <a:latin typeface="Trebuchet MS" pitchFamily="34" charset="0"/>
                </a:rPr>
                <a:t>Patrí na miesto: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07495" y="5679030"/>
              <a:ext cx="869128" cy="40011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>
                  <a:latin typeface="Trebuchet MS" pitchFamily="34" charset="0"/>
                </a:rPr>
                <a:t>prvok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740153" y="5684853"/>
              <a:ext cx="904564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>
                  <a:latin typeface="Trebuchet MS" pitchFamily="34" charset="0"/>
                </a:rPr>
                <a:t>index,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hash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1494693" y="4955695"/>
              <a:ext cx="153696" cy="723333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H="1" flipV="1">
              <a:off x="7051431" y="4980661"/>
              <a:ext cx="137778" cy="69836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5" name="BlokTextu 4"/>
            <p:cNvSpPr txBox="1"/>
            <p:nvPr/>
          </p:nvSpPr>
          <p:spPr>
            <a:xfrm rot="18674279">
              <a:off x="3723356" y="455945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>
                  <a:solidFill>
                    <a:srgbClr val="00B0F0"/>
                  </a:solidFill>
                </a:rPr>
                <a:t>funkcia</a:t>
              </a:r>
            </a:p>
          </p:txBody>
        </p:sp>
        <p:cxnSp>
          <p:nvCxnSpPr>
            <p:cNvPr id="17" name="Rovná spojnica 16"/>
            <p:cNvCxnSpPr/>
            <p:nvPr/>
          </p:nvCxnSpPr>
          <p:spPr bwMode="auto">
            <a:xfrm>
              <a:off x="4774223" y="3451339"/>
              <a:ext cx="677008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Rovná spojnica 18"/>
            <p:cNvCxnSpPr/>
            <p:nvPr/>
          </p:nvCxnSpPr>
          <p:spPr bwMode="auto">
            <a:xfrm flipH="1">
              <a:off x="4834071" y="3451339"/>
              <a:ext cx="523990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05092" y="5879085"/>
              <a:ext cx="1459523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hashovacia</a:t>
              </a:r>
              <a:r>
                <a:rPr lang="sk-SK" dirty="0">
                  <a:latin typeface="Trebuchet MS" pitchFamily="34" charset="0"/>
                </a:rPr>
                <a:t> funkcia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H="1" flipV="1">
              <a:off x="4334854" y="5144231"/>
              <a:ext cx="9253" cy="73569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23" name="BlokTextu 22"/>
          <p:cNvSpPr txBox="1"/>
          <p:nvPr/>
        </p:nvSpPr>
        <p:spPr>
          <a:xfrm>
            <a:off x="417027" y="443634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Marek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61580828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Hash-ovacia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3606654"/>
            <a:ext cx="8574505" cy="2970609"/>
          </a:xfrm>
        </p:spPr>
        <p:txBody>
          <a:bodyPr/>
          <a:lstStyle/>
          <a:p>
            <a:r>
              <a:rPr lang="sk-SK" sz="2600" dirty="0"/>
              <a:t>Sčítame </a:t>
            </a:r>
            <a:r>
              <a:rPr lang="sk-SK" sz="2600" dirty="0" err="1"/>
              <a:t>unicode</a:t>
            </a:r>
            <a:r>
              <a:rPr lang="sk-SK" sz="2600" dirty="0"/>
              <a:t> hodnoty znakov z reťazca </a:t>
            </a:r>
            <a:r>
              <a:rPr lang="sk-SK" sz="2600" kern="1200" dirty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s</a:t>
            </a:r>
            <a:r>
              <a:rPr lang="sk-SK" sz="2600" dirty="0"/>
              <a:t> a vypočítame zvyšok súčtu po delení </a:t>
            </a:r>
            <a:r>
              <a:rPr lang="sk-SK" sz="2600" kern="1200" dirty="0" err="1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velkost</a:t>
            </a:r>
            <a:r>
              <a:rPr lang="sk-SK" sz="2600" dirty="0" err="1"/>
              <a:t>-ou</a:t>
            </a:r>
            <a:endParaRPr lang="sk-SK" sz="2600" dirty="0"/>
          </a:p>
          <a:p>
            <a:endParaRPr lang="sk-SK" sz="2600" dirty="0"/>
          </a:p>
          <a:p>
            <a:r>
              <a:rPr lang="sk-SK" sz="2600" i="1" dirty="0" err="1"/>
              <a:t>Hash-ovacou</a:t>
            </a:r>
            <a:r>
              <a:rPr lang="sk-SK" sz="2600" i="1" dirty="0"/>
              <a:t> </a:t>
            </a:r>
            <a:r>
              <a:rPr lang="sk-SK" sz="2600" i="1" dirty="0" err="1"/>
              <a:t>funkcou</a:t>
            </a:r>
            <a:r>
              <a:rPr lang="sk-SK" sz="2600" i="1" dirty="0"/>
              <a:t> (</a:t>
            </a:r>
            <a:r>
              <a:rPr lang="sk-SK" sz="2600" i="1" dirty="0" err="1"/>
              <a:t>hash</a:t>
            </a:r>
            <a:r>
              <a:rPr lang="sk-SK" sz="2600" i="1" dirty="0"/>
              <a:t> </a:t>
            </a:r>
            <a:r>
              <a:rPr lang="sk-SK" sz="2600" i="1" dirty="0" err="1"/>
              <a:t>function</a:t>
            </a:r>
            <a:r>
              <a:rPr lang="sk-SK" sz="2600" i="1" dirty="0"/>
              <a:t>)</a:t>
            </a:r>
            <a:r>
              <a:rPr lang="sk-SK" sz="2600" dirty="0"/>
              <a:t> nazveme</a:t>
            </a:r>
            <a:r>
              <a:rPr lang="sk-SK" sz="2600" i="1" dirty="0"/>
              <a:t> </a:t>
            </a:r>
            <a:r>
              <a:rPr lang="sk-SK" sz="2600" dirty="0"/>
              <a:t>každú funkciu, ktorá priradzuje dátam ľubovoľnej veľkosti hodnotu z konečnej množiny</a:t>
            </a:r>
            <a:br>
              <a:rPr lang="sk-SK" sz="2600" dirty="0"/>
            </a:br>
            <a:endParaRPr lang="sk-SK" sz="2600" i="1" dirty="0"/>
          </a:p>
        </p:txBody>
      </p:sp>
      <p:sp>
        <p:nvSpPr>
          <p:cNvPr id="4" name="BlokTextu 3"/>
          <p:cNvSpPr txBox="1"/>
          <p:nvPr/>
        </p:nvSpPr>
        <p:spPr>
          <a:xfrm>
            <a:off x="296778" y="1298331"/>
            <a:ext cx="76562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zaHashujRetazec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.length();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+= (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%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06106611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/>
              <a:t>Do 7 prvkového poľa chceme uložiť mená:</a:t>
            </a:r>
            <a:br>
              <a:rPr lang="sk-SK" sz="2400" dirty="0"/>
            </a:br>
            <a:r>
              <a:rPr lang="en-US" sz="2400" dirty="0"/>
              <a:t>Ali, Daniela, Marek, Nicol, Sophia, Daniel, </a:t>
            </a:r>
            <a:r>
              <a:rPr lang="en-US" sz="2400" dirty="0" err="1"/>
              <a:t>Sona</a:t>
            </a: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35341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49" name="Skupina 48"/>
          <p:cNvGrpSpPr/>
          <p:nvPr/>
        </p:nvGrpSpPr>
        <p:grpSpPr>
          <a:xfrm>
            <a:off x="1004991" y="2612005"/>
            <a:ext cx="6099178" cy="800220"/>
            <a:chOff x="1004991" y="2612005"/>
            <a:chExt cx="6099178" cy="800220"/>
          </a:xfrm>
        </p:grpSpPr>
        <p:grpSp>
          <p:nvGrpSpPr>
            <p:cNvPr id="34" name="Skupina 33"/>
            <p:cNvGrpSpPr/>
            <p:nvPr/>
          </p:nvGrpSpPr>
          <p:grpSpPr>
            <a:xfrm>
              <a:off x="4596348" y="2979114"/>
              <a:ext cx="2507821" cy="433111"/>
              <a:chOff x="4596348" y="2979114"/>
              <a:chExt cx="2507821" cy="433111"/>
            </a:xfrm>
          </p:grpSpPr>
          <p:sp>
            <p:nvSpPr>
              <p:cNvPr id="15" name="BlokTextu 14"/>
              <p:cNvSpPr txBox="1"/>
              <p:nvPr/>
            </p:nvSpPr>
            <p:spPr>
              <a:xfrm>
                <a:off x="4596348" y="2979114"/>
                <a:ext cx="10567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Daniela</a:t>
                </a:r>
                <a:endParaRPr lang="sk-SK" dirty="0"/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>
                <a:off x="5696835" y="3212170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6776835" y="3012115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  <a:endParaRPr lang="sk-SK" dirty="0"/>
              </a:p>
            </p:txBody>
          </p:sp>
        </p:grpSp>
        <p:sp>
          <p:nvSpPr>
            <p:cNvPr id="41" name="BlokTextu 40"/>
            <p:cNvSpPr txBox="1"/>
            <p:nvPr/>
          </p:nvSpPr>
          <p:spPr>
            <a:xfrm>
              <a:off x="1004991" y="2612005"/>
              <a:ext cx="1056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Daniela</a:t>
              </a:r>
              <a:endParaRPr lang="sk-SK" dirty="0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91338" y="3382656"/>
            <a:ext cx="6112831" cy="1842385"/>
            <a:chOff x="991338" y="3382656"/>
            <a:chExt cx="6112831" cy="1842385"/>
          </a:xfrm>
        </p:grpSpPr>
        <p:grpSp>
          <p:nvGrpSpPr>
            <p:cNvPr id="35" name="Skupina 34"/>
            <p:cNvGrpSpPr/>
            <p:nvPr/>
          </p:nvGrpSpPr>
          <p:grpSpPr>
            <a:xfrm>
              <a:off x="4610774" y="3382656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63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Marek</a:t>
                </a:r>
                <a:endParaRPr lang="sk-SK" dirty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</a:t>
                </a:r>
                <a:endParaRPr lang="sk-SK" dirty="0"/>
              </a:p>
            </p:txBody>
          </p:sp>
        </p:grpSp>
        <p:sp>
          <p:nvSpPr>
            <p:cNvPr id="42" name="BlokTextu 41"/>
            <p:cNvSpPr txBox="1"/>
            <p:nvPr/>
          </p:nvSpPr>
          <p:spPr>
            <a:xfrm>
              <a:off x="991338" y="4824931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Marek</a:t>
              </a:r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983780" y="3795440"/>
            <a:ext cx="6120389" cy="695503"/>
            <a:chOff x="983780" y="3795440"/>
            <a:chExt cx="6120389" cy="695503"/>
          </a:xfrm>
        </p:grpSpPr>
        <p:grpSp>
          <p:nvGrpSpPr>
            <p:cNvPr id="36" name="Skupina 35"/>
            <p:cNvGrpSpPr/>
            <p:nvPr/>
          </p:nvGrpSpPr>
          <p:grpSpPr>
            <a:xfrm>
              <a:off x="4610774" y="3795440"/>
              <a:ext cx="2493395" cy="436611"/>
              <a:chOff x="4610774" y="3795440"/>
              <a:chExt cx="2493395" cy="436611"/>
            </a:xfrm>
          </p:grpSpPr>
          <p:sp>
            <p:nvSpPr>
              <p:cNvPr id="19" name="BlokTextu 18"/>
              <p:cNvSpPr txBox="1"/>
              <p:nvPr/>
            </p:nvSpPr>
            <p:spPr>
              <a:xfrm>
                <a:off x="4610774" y="3795440"/>
                <a:ext cx="7569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Nicol</a:t>
                </a:r>
                <a:endParaRPr lang="sk-SK" dirty="0"/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5696835" y="402659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9" name="BlokTextu 28"/>
              <p:cNvSpPr txBox="1"/>
              <p:nvPr/>
            </p:nvSpPr>
            <p:spPr>
              <a:xfrm>
                <a:off x="6776835" y="3831941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  <a:endParaRPr lang="sk-SK" dirty="0"/>
              </a:p>
            </p:txBody>
          </p:sp>
        </p:grpSp>
        <p:sp>
          <p:nvSpPr>
            <p:cNvPr id="44" name="BlokTextu 43"/>
            <p:cNvSpPr txBox="1"/>
            <p:nvPr/>
          </p:nvSpPr>
          <p:spPr>
            <a:xfrm>
              <a:off x="983780" y="4090833"/>
              <a:ext cx="756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Nicol</a:t>
              </a:r>
              <a:endParaRPr lang="sk-SK" dirty="0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990907" y="3717789"/>
            <a:ext cx="6125580" cy="932845"/>
            <a:chOff x="990907" y="3717789"/>
            <a:chExt cx="6125580" cy="932845"/>
          </a:xfrm>
        </p:grpSpPr>
        <p:grpSp>
          <p:nvGrpSpPr>
            <p:cNvPr id="37" name="Skupina 36"/>
            <p:cNvGrpSpPr/>
            <p:nvPr/>
          </p:nvGrpSpPr>
          <p:grpSpPr>
            <a:xfrm>
              <a:off x="4610774" y="4213725"/>
              <a:ext cx="2505713" cy="436909"/>
              <a:chOff x="4610774" y="4213725"/>
              <a:chExt cx="2505713" cy="436909"/>
            </a:xfrm>
          </p:grpSpPr>
          <p:sp>
            <p:nvSpPr>
              <p:cNvPr id="20" name="BlokTextu 19"/>
              <p:cNvSpPr txBox="1"/>
              <p:nvPr/>
            </p:nvSpPr>
            <p:spPr>
              <a:xfrm>
                <a:off x="4610774" y="4213725"/>
                <a:ext cx="9845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Sophia</a:t>
                </a:r>
                <a:endParaRPr lang="sk-SK" dirty="0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5709153" y="4435953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0" name="BlokTextu 29"/>
              <p:cNvSpPr txBox="1"/>
              <p:nvPr/>
            </p:nvSpPr>
            <p:spPr>
              <a:xfrm>
                <a:off x="6789153" y="425052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endParaRPr lang="sk-SK" dirty="0"/>
              </a:p>
            </p:txBody>
          </p:sp>
        </p:grpSp>
        <p:sp>
          <p:nvSpPr>
            <p:cNvPr id="45" name="BlokTextu 44"/>
            <p:cNvSpPr txBox="1"/>
            <p:nvPr/>
          </p:nvSpPr>
          <p:spPr>
            <a:xfrm>
              <a:off x="990907" y="3717789"/>
              <a:ext cx="9845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Sophia</a:t>
              </a:r>
              <a:endParaRPr lang="sk-SK" dirty="0"/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976479" y="2999806"/>
            <a:ext cx="6146494" cy="2039134"/>
            <a:chOff x="976479" y="2999806"/>
            <a:chExt cx="6146494" cy="2039134"/>
          </a:xfrm>
        </p:grpSpPr>
        <p:grpSp>
          <p:nvGrpSpPr>
            <p:cNvPr id="38" name="Skupina 37"/>
            <p:cNvGrpSpPr/>
            <p:nvPr/>
          </p:nvGrpSpPr>
          <p:grpSpPr>
            <a:xfrm>
              <a:off x="4583817" y="4632010"/>
              <a:ext cx="2539156" cy="406930"/>
              <a:chOff x="4583817" y="4632010"/>
              <a:chExt cx="2539156" cy="406930"/>
            </a:xfrm>
          </p:grpSpPr>
          <p:sp>
            <p:nvSpPr>
              <p:cNvPr id="21" name="BlokTextu 20"/>
              <p:cNvSpPr txBox="1"/>
              <p:nvPr/>
            </p:nvSpPr>
            <p:spPr>
              <a:xfrm>
                <a:off x="4583817" y="4632010"/>
                <a:ext cx="9140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Daniel</a:t>
                </a:r>
                <a:endParaRPr lang="sk-SK" dirty="0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5720609" y="482897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1" name="BlokTextu 30"/>
              <p:cNvSpPr txBox="1"/>
              <p:nvPr/>
            </p:nvSpPr>
            <p:spPr>
              <a:xfrm>
                <a:off x="6795639" y="463883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  <a:endParaRPr lang="sk-SK" dirty="0"/>
              </a:p>
            </p:txBody>
          </p:sp>
        </p:grpSp>
        <p:sp>
          <p:nvSpPr>
            <p:cNvPr id="46" name="BlokTextu 45"/>
            <p:cNvSpPr txBox="1"/>
            <p:nvPr/>
          </p:nvSpPr>
          <p:spPr>
            <a:xfrm>
              <a:off x="976479" y="2999806"/>
              <a:ext cx="9140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Daniel</a:t>
              </a:r>
              <a:endParaRPr lang="sk-SK" dirty="0"/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986674" y="3345264"/>
            <a:ext cx="6139824" cy="2138726"/>
            <a:chOff x="986674" y="3345264"/>
            <a:chExt cx="6139824" cy="2138726"/>
          </a:xfrm>
        </p:grpSpPr>
        <p:grpSp>
          <p:nvGrpSpPr>
            <p:cNvPr id="39" name="Skupina 38"/>
            <p:cNvGrpSpPr/>
            <p:nvPr/>
          </p:nvGrpSpPr>
          <p:grpSpPr>
            <a:xfrm>
              <a:off x="4596348" y="5048226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Sona</a:t>
                </a:r>
                <a:endParaRPr lang="sk-SK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  <a:endParaRPr lang="sk-SK" dirty="0"/>
              </a:p>
            </p:txBody>
          </p:sp>
        </p:grpSp>
        <p:sp>
          <p:nvSpPr>
            <p:cNvPr id="47" name="BlokTextu 46"/>
            <p:cNvSpPr txBox="1"/>
            <p:nvPr/>
          </p:nvSpPr>
          <p:spPr>
            <a:xfrm>
              <a:off x="986674" y="33452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Sona</a:t>
              </a:r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983780" y="2165832"/>
            <a:ext cx="6557976" cy="2713230"/>
            <a:chOff x="983780" y="2165832"/>
            <a:chExt cx="6557976" cy="2713230"/>
          </a:xfrm>
        </p:grpSpPr>
        <p:grpSp>
          <p:nvGrpSpPr>
            <p:cNvPr id="48" name="Skupina 47"/>
            <p:cNvGrpSpPr/>
            <p:nvPr/>
          </p:nvGrpSpPr>
          <p:grpSpPr>
            <a:xfrm>
              <a:off x="983780" y="2598472"/>
              <a:ext cx="6106916" cy="2280590"/>
              <a:chOff x="983780" y="2598472"/>
              <a:chExt cx="6106916" cy="2280590"/>
            </a:xfrm>
          </p:grpSpPr>
          <p:grpSp>
            <p:nvGrpSpPr>
              <p:cNvPr id="33" name="Skupina 32"/>
              <p:cNvGrpSpPr/>
              <p:nvPr/>
            </p:nvGrpSpPr>
            <p:grpSpPr>
              <a:xfrm>
                <a:off x="4584030" y="2598472"/>
                <a:ext cx="2506666" cy="400110"/>
                <a:chOff x="4584030" y="2598472"/>
                <a:chExt cx="2506666" cy="400110"/>
              </a:xfrm>
            </p:grpSpPr>
            <p:sp>
              <p:nvSpPr>
                <p:cNvPr id="12" name="BlokTextu 11"/>
                <p:cNvSpPr txBox="1"/>
                <p:nvPr/>
              </p:nvSpPr>
              <p:spPr>
                <a:xfrm>
                  <a:off x="4584030" y="2598472"/>
                  <a:ext cx="4716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Ali</a:t>
                  </a:r>
                  <a:endParaRPr lang="sk-SK" dirty="0"/>
                </a:p>
              </p:txBody>
            </p:sp>
            <p:sp>
              <p:nvSpPr>
                <p:cNvPr id="13" name="BlokTextu 12"/>
                <p:cNvSpPr txBox="1"/>
                <p:nvPr/>
              </p:nvSpPr>
              <p:spPr>
                <a:xfrm>
                  <a:off x="6763362" y="2598472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5</a:t>
                  </a:r>
                  <a:endParaRPr lang="sk-SK" dirty="0"/>
                </a:p>
              </p:txBody>
            </p:sp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5696835" y="2786044"/>
                  <a:ext cx="1080000" cy="9910"/>
                </a:xfrm>
                <a:prstGeom prst="line">
                  <a:avLst/>
                </a:prstGeom>
                <a:noFill/>
                <a:ln w="76200">
                  <a:solidFill>
                    <a:srgbClr val="00B0F0"/>
                  </a:solidFill>
                  <a:round/>
                  <a:headEnd type="none" w="sm" len="sm"/>
                  <a:tailEnd type="triangle" w="lg" len="lg"/>
                </a:ln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spAutoFit/>
                </a:bodyPr>
                <a:lstStyle/>
                <a:p>
                  <a:endParaRPr lang="sk-SK" dirty="0"/>
                </a:p>
              </p:txBody>
            </p:sp>
          </p:grpSp>
          <p:sp>
            <p:nvSpPr>
              <p:cNvPr id="40" name="BlokTextu 39"/>
              <p:cNvSpPr txBox="1"/>
              <p:nvPr/>
            </p:nvSpPr>
            <p:spPr>
              <a:xfrm>
                <a:off x="983780" y="4478952"/>
                <a:ext cx="471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Ali</a:t>
                </a:r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98955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6766" y="1135630"/>
            <a:ext cx="8574505" cy="1140947"/>
          </a:xfrm>
        </p:spPr>
        <p:txBody>
          <a:bodyPr/>
          <a:lstStyle/>
          <a:p>
            <a:r>
              <a:rPr lang="sk-SK" sz="2000" dirty="0"/>
              <a:t>Majme čiastočne naplnené pole</a:t>
            </a:r>
          </a:p>
          <a:p>
            <a:r>
              <a:rPr lang="sk-SK" sz="2000" dirty="0"/>
              <a:t>Nachádza sa v poli </a:t>
            </a:r>
            <a:r>
              <a:rPr lang="en-US" sz="2000" dirty="0" err="1"/>
              <a:t>Sona</a:t>
            </a:r>
            <a:r>
              <a:rPr lang="sk-SK" sz="2000" dirty="0"/>
              <a:t>?</a:t>
            </a:r>
          </a:p>
          <a:p>
            <a:r>
              <a:rPr lang="sk-SK" sz="2000" dirty="0"/>
              <a:t>Nachádza sa v poli </a:t>
            </a:r>
            <a:r>
              <a:rPr lang="en-US" sz="2000" dirty="0"/>
              <a:t>Marek</a:t>
            </a:r>
            <a:r>
              <a:rPr lang="sk-SK" sz="2000" dirty="0"/>
              <a:t>?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991338" y="48249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Marek</a:t>
            </a:r>
            <a:endParaRPr lang="sk-SK" dirty="0"/>
          </a:p>
        </p:txBody>
      </p:sp>
      <p:sp>
        <p:nvSpPr>
          <p:cNvPr id="45" name="BlokTextu 44"/>
          <p:cNvSpPr txBox="1"/>
          <p:nvPr/>
        </p:nvSpPr>
        <p:spPr>
          <a:xfrm>
            <a:off x="990907" y="3717789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Sophia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976479" y="2999806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Daniel</a:t>
            </a:r>
            <a:endParaRPr lang="sk-SK" dirty="0"/>
          </a:p>
        </p:txBody>
      </p:sp>
      <p:sp>
        <p:nvSpPr>
          <p:cNvPr id="56" name="BlokTextu 55"/>
          <p:cNvSpPr txBox="1"/>
          <p:nvPr/>
        </p:nvSpPr>
        <p:spPr>
          <a:xfrm>
            <a:off x="4596348" y="21658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meno</a:t>
            </a:r>
          </a:p>
        </p:txBody>
      </p:sp>
      <p:sp>
        <p:nvSpPr>
          <p:cNvPr id="57" name="BlokTextu 56"/>
          <p:cNvSpPr txBox="1"/>
          <p:nvPr/>
        </p:nvSpPr>
        <p:spPr>
          <a:xfrm>
            <a:off x="6743139" y="219505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index</a:t>
            </a:r>
          </a:p>
        </p:txBody>
      </p:sp>
      <p:sp>
        <p:nvSpPr>
          <p:cNvPr id="58" name="BlokTextu 57"/>
          <p:cNvSpPr txBox="1"/>
          <p:nvPr/>
        </p:nvSpPr>
        <p:spPr>
          <a:xfrm>
            <a:off x="5669902" y="218911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F0"/>
                </a:solidFill>
              </a:rPr>
              <a:t>funkcia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584030" y="4679007"/>
            <a:ext cx="165850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Hľadanie v konštantnom čase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100253" y="2706082"/>
            <a:ext cx="7003916" cy="880830"/>
            <a:chOff x="100253" y="2706082"/>
            <a:chExt cx="7003916" cy="880830"/>
          </a:xfrm>
        </p:grpSpPr>
        <p:grpSp>
          <p:nvGrpSpPr>
            <p:cNvPr id="43" name="Skupina 42"/>
            <p:cNvGrpSpPr/>
            <p:nvPr/>
          </p:nvGrpSpPr>
          <p:grpSpPr>
            <a:xfrm>
              <a:off x="4574019" y="2706082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Sona</a:t>
                </a:r>
                <a:endParaRPr lang="sk-SK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2</a:t>
                </a:r>
              </a:p>
            </p:txBody>
          </p:sp>
        </p:grp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100253" y="3582688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84685" y="3384745"/>
            <a:ext cx="6998987" cy="1665194"/>
            <a:chOff x="84685" y="3384745"/>
            <a:chExt cx="6998987" cy="1665194"/>
          </a:xfrm>
        </p:grpSpPr>
        <p:grpSp>
          <p:nvGrpSpPr>
            <p:cNvPr id="55" name="Skupina 54"/>
            <p:cNvGrpSpPr/>
            <p:nvPr/>
          </p:nvGrpSpPr>
          <p:grpSpPr>
            <a:xfrm>
              <a:off x="4590277" y="3384745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63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Marek</a:t>
                </a:r>
                <a:endParaRPr lang="sk-SK" dirty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6</a:t>
                </a:r>
              </a:p>
            </p:txBody>
          </p:sp>
        </p:grp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84685" y="5045715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7706280" y="2944205"/>
            <a:ext cx="134769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Index kde hľadať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7083672" y="2944204"/>
            <a:ext cx="582994" cy="19764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H="1">
            <a:off x="7083672" y="3522586"/>
            <a:ext cx="602979" cy="1295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5615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zistiť, či pole p obsahuje 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 bwMode="auto">
          <a:xfrm>
            <a:off x="660194" y="4240794"/>
            <a:ext cx="7015491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p,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equals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27031"/>
      </p:ext>
    </p:extLst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/>
              <a:t>Chceme pridať ďalších ľudí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/>
              <a:t>Matej</a:t>
            </a:r>
            <a:r>
              <a:rPr lang="en-GB" sz="2400" dirty="0"/>
              <a:t>, Boris, </a:t>
            </a:r>
            <a:r>
              <a:rPr lang="en-GB" sz="2400" dirty="0" err="1"/>
              <a:t>Zuzka</a:t>
            </a:r>
            <a:r>
              <a:rPr lang="en-GB" sz="2400" dirty="0"/>
              <a:t>,</a:t>
            </a:r>
            <a:r>
              <a:rPr lang="sk-SK" sz="2400" dirty="0"/>
              <a:t> </a:t>
            </a:r>
            <a:r>
              <a:rPr lang="en-GB" sz="2400" dirty="0"/>
              <a:t>Adam</a:t>
            </a:r>
            <a:endParaRPr lang="sk-SK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4356403" y="2165832"/>
            <a:ext cx="3185353" cy="2160562"/>
            <a:chOff x="4356403" y="2165832"/>
            <a:chExt cx="3185353" cy="2160562"/>
          </a:xfrm>
        </p:grpSpPr>
        <p:grpSp>
          <p:nvGrpSpPr>
            <p:cNvPr id="33" name="Skupina 32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2" name="BlokTextu 11"/>
              <p:cNvSpPr txBox="1"/>
              <p:nvPr/>
            </p:nvSpPr>
            <p:spPr>
              <a:xfrm>
                <a:off x="4584030" y="2598472"/>
                <a:ext cx="1040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Patricia</a:t>
                </a:r>
                <a:endParaRPr lang="sk-SK" dirty="0"/>
              </a:p>
            </p:txBody>
          </p:sp>
          <p:sp>
            <p:nvSpPr>
              <p:cNvPr id="13" name="BlokTextu 1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  <p:grpSp>
          <p:nvGrpSpPr>
            <p:cNvPr id="61" name="Skupina 6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62" name="BlokTextu 61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Vasyl</a:t>
                </a:r>
                <a:endParaRPr lang="sk-SK" dirty="0"/>
              </a:p>
            </p:txBody>
          </p:sp>
          <p:sp>
            <p:nvSpPr>
              <p:cNvPr id="63" name="BlokTextu 6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6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5" name="Skupina 64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66" name="BlokTextu 65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Viktor</a:t>
                </a:r>
                <a:endParaRPr lang="sk-SK" dirty="0"/>
              </a:p>
            </p:txBody>
          </p:sp>
          <p:sp>
            <p:nvSpPr>
              <p:cNvPr id="67" name="BlokTextu 66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68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9" name="Skupina 68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0" name="BlokTextu 69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Alexandra</a:t>
                </a:r>
                <a:endParaRPr lang="sk-SK" dirty="0"/>
              </a:p>
            </p:txBody>
          </p:sp>
          <p:sp>
            <p:nvSpPr>
              <p:cNvPr id="71" name="BlokTextu 70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72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  <p:graphicFrame>
        <p:nvGraphicFramePr>
          <p:cNvPr id="39" name="Tabuľk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98033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Daniela</a:t>
                      </a:r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Daniel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Sona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Sophia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Nicol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Ali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Marek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" name="BlokTextu 42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50" name="BlokTextu 4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48821089"/>
      </p:ext>
    </p:extLst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ulo</a:t>
            </a:r>
            <a:r>
              <a:rPr lang="sk-SK" dirty="0"/>
              <a:t>žiť viac hodnôt?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36519"/>
              </p:ext>
            </p:extLst>
          </p:nvPr>
        </p:nvGraphicFramePr>
        <p:xfrm>
          <a:off x="2450976" y="18005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7639"/>
              </p:ext>
            </p:extLst>
          </p:nvPr>
        </p:nvGraphicFramePr>
        <p:xfrm>
          <a:off x="990908" y="2629161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25" name="Straight Arrow Connector 12"/>
          <p:cNvCxnSpPr>
            <a:cxnSpLocks noChangeShapeType="1"/>
          </p:cNvCxnSpPr>
          <p:nvPr/>
        </p:nvCxnSpPr>
        <p:spPr bwMode="auto">
          <a:xfrm flipV="1">
            <a:off x="1409858" y="1957021"/>
            <a:ext cx="1041118" cy="88289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27" name="Straight Arrow Connector 12"/>
          <p:cNvCxnSpPr>
            <a:cxnSpLocks noChangeShapeType="1"/>
          </p:cNvCxnSpPr>
          <p:nvPr/>
        </p:nvCxnSpPr>
        <p:spPr bwMode="auto">
          <a:xfrm>
            <a:off x="3961941" y="2029137"/>
            <a:ext cx="42943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6" name="Skupina 75"/>
          <p:cNvGrpSpPr/>
          <p:nvPr/>
        </p:nvGrpSpPr>
        <p:grpSpPr>
          <a:xfrm>
            <a:off x="4500894" y="2505979"/>
            <a:ext cx="1799741" cy="457200"/>
            <a:chOff x="4136398" y="1800537"/>
            <a:chExt cx="1766884" cy="457200"/>
          </a:xfrm>
        </p:grpSpPr>
        <p:graphicFrame>
          <p:nvGraphicFramePr>
            <p:cNvPr id="22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2723932"/>
                </p:ext>
              </p:extLst>
            </p:nvPr>
          </p:nvGraphicFramePr>
          <p:xfrm>
            <a:off x="4136398" y="1800537"/>
            <a:ext cx="1705934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5870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789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Patricia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9" name="Straight Arrow Connector 12"/>
            <p:cNvCxnSpPr>
              <a:cxnSpLocks noChangeShapeType="1"/>
            </p:cNvCxnSpPr>
            <p:nvPr/>
          </p:nvCxnSpPr>
          <p:spPr bwMode="auto">
            <a:xfrm>
              <a:off x="5601681" y="2029137"/>
              <a:ext cx="301601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77" name="Skupina 76"/>
          <p:cNvGrpSpPr/>
          <p:nvPr/>
        </p:nvGrpSpPr>
        <p:grpSpPr>
          <a:xfrm>
            <a:off x="3759721" y="3141792"/>
            <a:ext cx="1403823" cy="457200"/>
            <a:chOff x="5519198" y="2412006"/>
            <a:chExt cx="1403823" cy="457200"/>
          </a:xfrm>
        </p:grpSpPr>
        <p:graphicFrame>
          <p:nvGraphicFramePr>
            <p:cNvPr id="2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167229"/>
                </p:ext>
              </p:extLst>
            </p:nvPr>
          </p:nvGraphicFramePr>
          <p:xfrm>
            <a:off x="5519198" y="2412006"/>
            <a:ext cx="1229529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9224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703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12"/>
            <p:cNvCxnSpPr>
              <a:cxnSpLocks noChangeShapeType="1"/>
            </p:cNvCxnSpPr>
            <p:nvPr/>
          </p:nvCxnSpPr>
          <p:spPr bwMode="auto">
            <a:xfrm>
              <a:off x="6574432" y="2654959"/>
              <a:ext cx="34858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aphicFrame>
        <p:nvGraphicFramePr>
          <p:cNvPr id="3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407457"/>
              </p:ext>
            </p:extLst>
          </p:nvPr>
        </p:nvGraphicFramePr>
        <p:xfrm>
          <a:off x="2450976" y="24863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514158"/>
              </p:ext>
            </p:extLst>
          </p:nvPr>
        </p:nvGraphicFramePr>
        <p:xfrm>
          <a:off x="2450976" y="3127600"/>
          <a:ext cx="115182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09742"/>
              </p:ext>
            </p:extLst>
          </p:nvPr>
        </p:nvGraphicFramePr>
        <p:xfrm>
          <a:off x="2450976" y="3761995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Sophia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63217"/>
              </p:ext>
            </p:extLst>
          </p:nvPr>
        </p:nvGraphicFramePr>
        <p:xfrm>
          <a:off x="2450976" y="4396390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Nicol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129069"/>
              </p:ext>
            </p:extLst>
          </p:nvPr>
        </p:nvGraphicFramePr>
        <p:xfrm>
          <a:off x="2450976" y="4996441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Ali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791633"/>
              </p:ext>
            </p:extLst>
          </p:nvPr>
        </p:nvGraphicFramePr>
        <p:xfrm>
          <a:off x="2450976" y="5637704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Marek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12"/>
          <p:cNvCxnSpPr>
            <a:cxnSpLocks noChangeShapeType="1"/>
            <a:endCxn id="33" idx="1"/>
          </p:cNvCxnSpPr>
          <p:nvPr/>
        </p:nvCxnSpPr>
        <p:spPr bwMode="auto">
          <a:xfrm flipV="1">
            <a:off x="1409858" y="2714937"/>
            <a:ext cx="1041118" cy="49425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1" name="Straight Arrow Connector 12"/>
          <p:cNvCxnSpPr>
            <a:cxnSpLocks noChangeShapeType="1"/>
            <a:endCxn id="34" idx="1"/>
          </p:cNvCxnSpPr>
          <p:nvPr/>
        </p:nvCxnSpPr>
        <p:spPr bwMode="auto">
          <a:xfrm flipV="1">
            <a:off x="1409858" y="3356200"/>
            <a:ext cx="1041118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3" name="Straight Arrow Connector 12"/>
          <p:cNvCxnSpPr>
            <a:cxnSpLocks noChangeShapeType="1"/>
            <a:endCxn id="35" idx="1"/>
          </p:cNvCxnSpPr>
          <p:nvPr/>
        </p:nvCxnSpPr>
        <p:spPr bwMode="auto">
          <a:xfrm>
            <a:off x="1409858" y="3912577"/>
            <a:ext cx="1041118" cy="7801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5" name="Straight Arrow Connector 12"/>
          <p:cNvCxnSpPr>
            <a:cxnSpLocks noChangeShapeType="1"/>
            <a:endCxn id="36" idx="1"/>
          </p:cNvCxnSpPr>
          <p:nvPr/>
        </p:nvCxnSpPr>
        <p:spPr bwMode="auto">
          <a:xfrm>
            <a:off x="1409858" y="4271636"/>
            <a:ext cx="1041118" cy="3533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7" name="Straight Arrow Connector 12"/>
          <p:cNvCxnSpPr>
            <a:cxnSpLocks noChangeShapeType="1"/>
            <a:endCxn id="37" idx="1"/>
          </p:cNvCxnSpPr>
          <p:nvPr/>
        </p:nvCxnSpPr>
        <p:spPr bwMode="auto">
          <a:xfrm>
            <a:off x="1409858" y="4703885"/>
            <a:ext cx="1041118" cy="5211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9" name="Straight Arrow Connector 12"/>
          <p:cNvCxnSpPr>
            <a:cxnSpLocks noChangeShapeType="1"/>
            <a:endCxn id="38" idx="1"/>
          </p:cNvCxnSpPr>
          <p:nvPr/>
        </p:nvCxnSpPr>
        <p:spPr bwMode="auto">
          <a:xfrm>
            <a:off x="1409858" y="5073162"/>
            <a:ext cx="1041118" cy="7931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2" name="Straight Arrow Connector 12"/>
          <p:cNvCxnSpPr>
            <a:cxnSpLocks noChangeShapeType="1"/>
          </p:cNvCxnSpPr>
          <p:nvPr/>
        </p:nvCxnSpPr>
        <p:spPr bwMode="auto">
          <a:xfrm>
            <a:off x="4031929" y="2735426"/>
            <a:ext cx="468966" cy="17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56" name="Zástupný symbol obsahu 2"/>
          <p:cNvSpPr txBox="1">
            <a:spLocks/>
          </p:cNvSpPr>
          <p:nvPr/>
        </p:nvSpPr>
        <p:spPr bwMode="auto">
          <a:xfrm>
            <a:off x="376294" y="1210043"/>
            <a:ext cx="4494998" cy="53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sz="2000" dirty="0">
                <a:latin typeface="Trebuchet MS" pitchFamily="34" charset="0"/>
              </a:rPr>
              <a:t>Pole spájaných zoznamov</a:t>
            </a:r>
            <a:endParaRPr lang="sk-SK" sz="2000" kern="0" dirty="0"/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463037" y="5983836"/>
            <a:ext cx="3673361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pri </a:t>
            </a:r>
            <a:r>
              <a:rPr lang="sk-SK" dirty="0" err="1">
                <a:latin typeface="Trebuchet MS" pitchFamily="34" charset="0"/>
              </a:rPr>
              <a:t>hľaďaní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871292" y="5724362"/>
            <a:ext cx="3673361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viacerým prvkom je priradený ten istý index nastala: kolízia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5160010" y="3145694"/>
            <a:ext cx="2094609" cy="457200"/>
            <a:chOff x="4183994" y="2501244"/>
            <a:chExt cx="1921231" cy="457200"/>
          </a:xfrm>
        </p:grpSpPr>
        <p:graphicFrame>
          <p:nvGraphicFramePr>
            <p:cNvPr id="5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5270385"/>
                </p:ext>
              </p:extLst>
            </p:nvPr>
          </p:nvGraphicFramePr>
          <p:xfrm>
            <a:off x="4183994" y="2501244"/>
            <a:ext cx="177730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590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4753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59" name="Straight Arrow Connector 12"/>
            <p:cNvCxnSpPr>
              <a:cxnSpLocks noChangeShapeType="1"/>
            </p:cNvCxnSpPr>
            <p:nvPr/>
          </p:nvCxnSpPr>
          <p:spPr bwMode="auto">
            <a:xfrm>
              <a:off x="5824697" y="2723267"/>
              <a:ext cx="280528" cy="26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60" name="Straight Arrow Connector 12"/>
          <p:cNvCxnSpPr>
            <a:cxnSpLocks noChangeShapeType="1"/>
          </p:cNvCxnSpPr>
          <p:nvPr/>
        </p:nvCxnSpPr>
        <p:spPr bwMode="auto">
          <a:xfrm>
            <a:off x="3444536" y="3356200"/>
            <a:ext cx="315724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1" name="Straight Arrow Connector 12"/>
          <p:cNvCxnSpPr>
            <a:cxnSpLocks noChangeShapeType="1"/>
          </p:cNvCxnSpPr>
          <p:nvPr/>
        </p:nvCxnSpPr>
        <p:spPr bwMode="auto">
          <a:xfrm>
            <a:off x="4026876" y="399059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2" name="Straight Arrow Connector 12"/>
          <p:cNvCxnSpPr>
            <a:cxnSpLocks noChangeShapeType="1"/>
          </p:cNvCxnSpPr>
          <p:nvPr/>
        </p:nvCxnSpPr>
        <p:spPr bwMode="auto">
          <a:xfrm>
            <a:off x="4007444" y="4624990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3" name="Straight Arrow Connector 12"/>
          <p:cNvCxnSpPr>
            <a:cxnSpLocks noChangeShapeType="1"/>
          </p:cNvCxnSpPr>
          <p:nvPr/>
        </p:nvCxnSpPr>
        <p:spPr bwMode="auto">
          <a:xfrm>
            <a:off x="4136398" y="522504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4" name="Straight Arrow Connector 12"/>
          <p:cNvCxnSpPr>
            <a:cxnSpLocks noChangeShapeType="1"/>
          </p:cNvCxnSpPr>
          <p:nvPr/>
        </p:nvCxnSpPr>
        <p:spPr bwMode="auto">
          <a:xfrm>
            <a:off x="4027416" y="586630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8" name="Skupina 77"/>
          <p:cNvGrpSpPr/>
          <p:nvPr/>
        </p:nvGrpSpPr>
        <p:grpSpPr>
          <a:xfrm>
            <a:off x="7254620" y="3126697"/>
            <a:ext cx="1809483" cy="457200"/>
            <a:chOff x="7230196" y="1813144"/>
            <a:chExt cx="1881903" cy="457200"/>
          </a:xfrm>
        </p:grpSpPr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2273268"/>
                </p:ext>
              </p:extLst>
            </p:nvPr>
          </p:nvGraphicFramePr>
          <p:xfrm>
            <a:off x="7230196" y="1813144"/>
            <a:ext cx="155363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018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365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5" name="Straight Arrow Connector 12"/>
            <p:cNvCxnSpPr>
              <a:cxnSpLocks noChangeShapeType="1"/>
            </p:cNvCxnSpPr>
            <p:nvPr/>
          </p:nvCxnSpPr>
          <p:spPr bwMode="auto">
            <a:xfrm>
              <a:off x="8687172" y="2042647"/>
              <a:ext cx="424927" cy="1151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68" name="Skupina 67"/>
          <p:cNvGrpSpPr/>
          <p:nvPr/>
        </p:nvGrpSpPr>
        <p:grpSpPr>
          <a:xfrm>
            <a:off x="5279010" y="3623604"/>
            <a:ext cx="3185353" cy="2160562"/>
            <a:chOff x="4356403" y="2165832"/>
            <a:chExt cx="3185353" cy="2160562"/>
          </a:xfrm>
        </p:grpSpPr>
        <p:grpSp>
          <p:nvGrpSpPr>
            <p:cNvPr id="69" name="Skupina 68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11" name="BlokTextu 110"/>
              <p:cNvSpPr txBox="1"/>
              <p:nvPr/>
            </p:nvSpPr>
            <p:spPr>
              <a:xfrm>
                <a:off x="4584030" y="2598472"/>
                <a:ext cx="1040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Patricia</a:t>
                </a:r>
                <a:endParaRPr lang="sk-SK" dirty="0"/>
              </a:p>
            </p:txBody>
          </p:sp>
          <p:sp>
            <p:nvSpPr>
              <p:cNvPr id="112" name="BlokTextu 111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13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108" name="BlokTextu 107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109" name="BlokTextu 108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110" name="BlokTextu 109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105" name="BlokTextu 104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Vasyl</a:t>
                </a:r>
                <a:endParaRPr lang="sk-SK" dirty="0"/>
              </a:p>
            </p:txBody>
          </p:sp>
          <p:sp>
            <p:nvSpPr>
              <p:cNvPr id="106" name="BlokTextu 105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7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2" name="Skupina 71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102" name="BlokTextu 101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Viktor</a:t>
                </a:r>
                <a:endParaRPr lang="sk-SK" dirty="0"/>
              </a:p>
            </p:txBody>
          </p:sp>
          <p:sp>
            <p:nvSpPr>
              <p:cNvPr id="103" name="BlokTextu 10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3" name="Skupina 72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4" name="BlokTextu 73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Alexandra</a:t>
                </a:r>
                <a:endParaRPr lang="sk-SK" dirty="0"/>
              </a:p>
            </p:txBody>
          </p:sp>
          <p:sp>
            <p:nvSpPr>
              <p:cNvPr id="79" name="BlokTextu 78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1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4556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Kolizie</a:t>
            </a:r>
            <a:r>
              <a:rPr lang="sk-SK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Kolízia nastáva ak dve objekty chceme priradiť na to isté miesto</a:t>
            </a:r>
          </a:p>
          <a:p>
            <a:r>
              <a:rPr lang="sk-SK" dirty="0"/>
              <a:t>Vieme to riešiť napr. pomocou spájaného zoznamu alebo iných štruktúr</a:t>
            </a:r>
          </a:p>
          <a:p>
            <a:r>
              <a:rPr lang="sk-SK" dirty="0"/>
              <a:t>Ako ovplyvnia kolízie zložitosť?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sk-SK" dirty="0"/>
              <a:t>V najhoršom prípade je zložitosť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4434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Vyhýbať sa kolíziám</a:t>
            </a:r>
          </a:p>
          <a:p>
            <a:pPr lvl="1"/>
            <a:r>
              <a:rPr lang="sk-SK" dirty="0"/>
              <a:t>Mať dostatočnú kapacitu aby v ideálnom prípade mohol byť každý prvok sám</a:t>
            </a:r>
          </a:p>
          <a:p>
            <a:r>
              <a:rPr lang="sk-SK" dirty="0"/>
              <a:t>Realita: Pole nenapĺňame na viac ¾ kapacity (</a:t>
            </a:r>
            <a:r>
              <a:rPr lang="sk-SK" dirty="0" err="1"/>
              <a:t>defaultna</a:t>
            </a:r>
            <a:r>
              <a:rPr lang="sk-SK" dirty="0"/>
              <a:t> hodnota pre </a:t>
            </a:r>
            <a:r>
              <a:rPr lang="sk-SK" dirty="0" err="1"/>
              <a:t>HashMap</a:t>
            </a:r>
            <a:r>
              <a:rPr lang="sk-SK" dirty="0"/>
              <a:t> a </a:t>
            </a:r>
            <a:r>
              <a:rPr lang="sk-SK" dirty="0" err="1"/>
              <a:t>HashSet</a:t>
            </a:r>
            <a:r>
              <a:rPr lang="sk-SK" dirty="0"/>
              <a:t>)</a:t>
            </a:r>
          </a:p>
          <a:p>
            <a:r>
              <a:rPr lang="sk-SK" dirty="0"/>
              <a:t>Pomer medzi aktuálnym počtom prvkov</a:t>
            </a:r>
            <a:br>
              <a:rPr lang="sk-SK" dirty="0"/>
            </a:br>
            <a:r>
              <a:rPr lang="sk-SK" dirty="0"/>
              <a:t>a kapacitou sa nazýva </a:t>
            </a:r>
            <a:r>
              <a:rPr lang="sk-SK" i="1" dirty="0">
                <a:solidFill>
                  <a:srgbClr val="FF0000"/>
                </a:solidFill>
              </a:rPr>
              <a:t>faktor naplnenia </a:t>
            </a:r>
            <a:r>
              <a:rPr lang="sk-SK" dirty="0"/>
              <a:t>alebo </a:t>
            </a:r>
            <a:r>
              <a:rPr lang="sk-SK" i="1" dirty="0">
                <a:solidFill>
                  <a:srgbClr val="FF0000"/>
                </a:solidFill>
              </a:rPr>
              <a:t>hustota</a:t>
            </a:r>
            <a:r>
              <a:rPr lang="sk-SK" i="1" dirty="0"/>
              <a:t> </a:t>
            </a:r>
            <a:r>
              <a:rPr lang="sk-SK" dirty="0"/>
              <a:t>alebo </a:t>
            </a:r>
            <a:r>
              <a:rPr lang="sk-SK" i="1" dirty="0" err="1">
                <a:solidFill>
                  <a:srgbClr val="FF0000"/>
                </a:solidFill>
              </a:rPr>
              <a:t>Load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err="1">
                <a:solidFill>
                  <a:srgbClr val="FF0000"/>
                </a:solidFill>
              </a:rPr>
              <a:t>Factor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528661" y="2766516"/>
            <a:ext cx="197735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Nahliadnime do dokumentácie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7904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Load</a:t>
            </a:r>
            <a:r>
              <a:rPr lang="sk-SK" dirty="0"/>
              <a:t> faktor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Load</a:t>
            </a:r>
            <a:r>
              <a:rPr lang="sk-SK" dirty="0"/>
              <a:t> faktor ovplyvňuje množstvo nevyužitej pamäte</a:t>
            </a:r>
          </a:p>
          <a:p>
            <a:r>
              <a:rPr lang="sk-SK" dirty="0"/>
              <a:t>Malý </a:t>
            </a:r>
            <a:r>
              <a:rPr lang="sk-SK" dirty="0" err="1"/>
              <a:t>load</a:t>
            </a:r>
            <a:r>
              <a:rPr lang="sk-SK" dirty="0"/>
              <a:t> faktor – veľa nevyužitej pamäte</a:t>
            </a:r>
          </a:p>
          <a:p>
            <a:r>
              <a:rPr lang="sk-SK" dirty="0"/>
              <a:t>Veľký </a:t>
            </a:r>
            <a:r>
              <a:rPr lang="sk-SK" dirty="0" err="1"/>
              <a:t>load</a:t>
            </a:r>
            <a:r>
              <a:rPr lang="sk-SK" dirty="0"/>
              <a:t> faktor – väčšia zložitosť</a:t>
            </a:r>
          </a:p>
        </p:txBody>
      </p:sp>
    </p:spTree>
    <p:extLst>
      <p:ext uri="{BB962C8B-B14F-4D97-AF65-F5344CB8AC3E}">
        <p14:creationId xmlns:p14="http://schemas.microsoft.com/office/powerpoint/2010/main" val="1425365983"/>
      </p:ext>
    </p:extLst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530538"/>
          </a:xfrm>
        </p:spPr>
        <p:txBody>
          <a:bodyPr/>
          <a:lstStyle/>
          <a:p>
            <a:r>
              <a:rPr lang="sk-SK" dirty="0"/>
              <a:t>Vyhýbať sa kolíziám</a:t>
            </a:r>
          </a:p>
          <a:p>
            <a:pPr lvl="1"/>
            <a:r>
              <a:rPr lang="sk-SK" dirty="0"/>
              <a:t>Mať dostatočnú kapacitu aby v ideálnom prípade mohol byť každý prvok sám</a:t>
            </a:r>
          </a:p>
          <a:p>
            <a:r>
              <a:rPr lang="sk-SK" dirty="0"/>
              <a:t>Aj keď máme dostatočne malý faktor naplnenia môže nastať veľa kolízii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3479"/>
              </p:ext>
            </p:extLst>
          </p:nvPr>
        </p:nvGraphicFramePr>
        <p:xfrm>
          <a:off x="990908" y="4088685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45123" y="405922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445810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484426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52215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556749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593847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628445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>
            <a:off x="1420523" y="5031113"/>
            <a:ext cx="612463" cy="1321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22" name="Skupina 21"/>
          <p:cNvGrpSpPr/>
          <p:nvPr/>
        </p:nvGrpSpPr>
        <p:grpSpPr>
          <a:xfrm>
            <a:off x="2057154" y="4818835"/>
            <a:ext cx="6936722" cy="499814"/>
            <a:chOff x="2051625" y="4037666"/>
            <a:chExt cx="6936722" cy="499814"/>
          </a:xfrm>
        </p:grpSpPr>
        <p:graphicFrame>
          <p:nvGraphicFramePr>
            <p:cNvPr id="1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7549564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2852177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742815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2569131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5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346829" y="5668902"/>
            <a:ext cx="17160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Zmena</a:t>
            </a:r>
            <a:br>
              <a:rPr lang="sk-SK" dirty="0">
                <a:latin typeface="Trebuchet MS" pitchFamily="34" charset="0"/>
              </a:rPr>
            </a:br>
            <a:r>
              <a:rPr lang="sk-SK" dirty="0" err="1">
                <a:latin typeface="Trebuchet MS" pitchFamily="34" charset="0"/>
              </a:rPr>
              <a:t>hash-ovacej</a:t>
            </a:r>
            <a:r>
              <a:rPr lang="sk-SK" dirty="0">
                <a:latin typeface="Trebuchet MS" pitchFamily="34" charset="0"/>
              </a:rPr>
              <a:t> funkcie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234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035939"/>
          </a:xfrm>
        </p:spPr>
        <p:txBody>
          <a:bodyPr/>
          <a:lstStyle/>
          <a:p>
            <a:r>
              <a:rPr lang="sk-SK" dirty="0"/>
              <a:t>Doteraz: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GB" dirty="0"/>
              <a:t>Pre </a:t>
            </a:r>
            <a:r>
              <a:rPr lang="en-GB" dirty="0" err="1"/>
              <a:t>obje</a:t>
            </a:r>
            <a:r>
              <a:rPr lang="sk-SK" dirty="0" err="1"/>
              <a:t>kt</a:t>
            </a:r>
            <a:r>
              <a:rPr lang="sk-SK" dirty="0"/>
              <a:t> </a:t>
            </a:r>
            <a:r>
              <a:rPr lang="en-US" dirty="0" err="1"/>
              <a:t>sme</a:t>
            </a:r>
            <a:r>
              <a:rPr lang="sk-SK" dirty="0"/>
              <a:t> vypočítali hodnotu x </a:t>
            </a:r>
            <a:r>
              <a:rPr lang="en-GB" dirty="0"/>
              <a:t>(</a:t>
            </a:r>
            <a:r>
              <a:rPr lang="sk-SK" dirty="0"/>
              <a:t>suma kódov znakov</a:t>
            </a:r>
            <a:r>
              <a:rPr lang="en-GB" dirty="0"/>
              <a:t>)</a:t>
            </a:r>
            <a:endParaRPr lang="sk-SK" dirty="0"/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Vypočítali sme </a:t>
            </a:r>
            <a:r>
              <a:rPr lang="sk-SK" i="1" dirty="0">
                <a:solidFill>
                  <a:srgbClr val="FF0000"/>
                </a:solidFill>
              </a:rPr>
              <a:t>x </a:t>
            </a:r>
            <a:r>
              <a:rPr lang="en-GB" i="1" dirty="0">
                <a:solidFill>
                  <a:srgbClr val="FF0000"/>
                </a:solidFill>
              </a:rPr>
              <a:t>% m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i="1" dirty="0"/>
              <a:t>m </a:t>
            </a:r>
            <a:r>
              <a:rPr lang="en-GB" dirty="0"/>
              <a:t>je</a:t>
            </a:r>
            <a:r>
              <a:rPr lang="sk-SK" dirty="0"/>
              <a:t> maximálna kapacita poľa</a:t>
            </a:r>
            <a:r>
              <a:rPr lang="en-GB" dirty="0"/>
              <a:t> (modulo </a:t>
            </a:r>
            <a:r>
              <a:rPr lang="en-GB" dirty="0" err="1"/>
              <a:t>ozna</a:t>
            </a:r>
            <a:r>
              <a:rPr lang="sk-SK" dirty="0"/>
              <a:t>čujeme </a:t>
            </a:r>
            <a:r>
              <a:rPr lang="en-GB" i="1" dirty="0"/>
              <a:t>%</a:t>
            </a:r>
            <a:r>
              <a:rPr lang="en-GB" dirty="0"/>
              <a:t> </a:t>
            </a:r>
            <a:r>
              <a:rPr lang="sk-SK" dirty="0"/>
              <a:t>alebo </a:t>
            </a:r>
            <a:r>
              <a:rPr lang="sk-SK" i="1" dirty="0" err="1"/>
              <a:t>mod</a:t>
            </a:r>
            <a:r>
              <a:rPr lang="en-GB" dirty="0"/>
              <a:t>)</a:t>
            </a:r>
            <a:endParaRPr lang="sk-SK" dirty="0"/>
          </a:p>
          <a:p>
            <a:pPr marL="452438" indent="-457200"/>
            <a:r>
              <a:rPr lang="en-GB" dirty="0"/>
              <a:t>Line</a:t>
            </a:r>
            <a:r>
              <a:rPr lang="sk-SK" dirty="0" err="1"/>
              <a:t>árna</a:t>
            </a:r>
            <a:r>
              <a:rPr lang="sk-SK" dirty="0"/>
              <a:t> kongruencia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Rovnako spočítame x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Zoberieme konštantu </a:t>
            </a:r>
            <a:r>
              <a:rPr lang="sk-SK" i="1" dirty="0"/>
              <a:t>a</a:t>
            </a:r>
            <a:r>
              <a:rPr lang="sk-SK" dirty="0"/>
              <a:t>, následne vypočítame</a:t>
            </a:r>
            <a:br>
              <a:rPr lang="sk-SK" dirty="0"/>
            </a:br>
            <a:r>
              <a:rPr lang="sk-SK" i="1" dirty="0" err="1">
                <a:solidFill>
                  <a:srgbClr val="FF0000"/>
                </a:solidFill>
              </a:rPr>
              <a:t>ax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FF0000"/>
                </a:solidFill>
              </a:rPr>
              <a:t>% m</a:t>
            </a:r>
          </a:p>
          <a:p>
            <a:pPr lvl="1"/>
            <a:r>
              <a:rPr lang="sk-SK" dirty="0"/>
              <a:t>Ďalšie dobré</a:t>
            </a:r>
            <a:r>
              <a:rPr lang="en-US" dirty="0"/>
              <a:t> </a:t>
            </a:r>
            <a:r>
              <a:rPr lang="en-US" dirty="0" err="1"/>
              <a:t>funckie</a:t>
            </a:r>
            <a:r>
              <a:rPr lang="sk-SK" dirty="0"/>
              <a:t> dostaneme ak </a:t>
            </a:r>
            <a:r>
              <a:rPr lang="sk-SK" i="1" dirty="0"/>
              <a:t>m</a:t>
            </a:r>
            <a:r>
              <a:rPr lang="sk-SK" dirty="0"/>
              <a:t> je prvočíslo a konštanta </a:t>
            </a:r>
            <a:r>
              <a:rPr lang="sk-SK" i="1" dirty="0"/>
              <a:t>a </a:t>
            </a:r>
            <a:r>
              <a:rPr lang="sk-SK" dirty="0"/>
              <a:t>je blízka 0,618034 </a:t>
            </a:r>
            <a:r>
              <a:rPr lang="sk-SK" i="1" dirty="0"/>
              <a:t>m</a:t>
            </a:r>
            <a:r>
              <a:rPr lang="sk-SK" dirty="0"/>
              <a:t>, kde 1,618034 je zlatý rez</a:t>
            </a:r>
            <a:endParaRPr lang="sk-SK" i="1" dirty="0"/>
          </a:p>
          <a:p>
            <a:pPr marL="452438" indent="-457200">
              <a:buFont typeface="+mj-lt"/>
              <a:buAutoNum type="arabicPeriod"/>
            </a:pPr>
            <a:endParaRPr lang="sk-SK" i="1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174796" y="5208371"/>
            <a:ext cx="3834996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Vysk</a:t>
            </a:r>
            <a:r>
              <a:rPr lang="sk-SK" dirty="0" err="1">
                <a:latin typeface="Trebuchet MS" pitchFamily="34" charset="0"/>
              </a:rPr>
              <a:t>úšajte</a:t>
            </a:r>
            <a:r>
              <a:rPr lang="sk-SK" dirty="0">
                <a:latin typeface="Trebuchet MS" pitchFamily="34" charset="0"/>
              </a:rPr>
              <a:t> pre </a:t>
            </a:r>
            <a:r>
              <a:rPr lang="sk-SK" i="1" dirty="0">
                <a:latin typeface="Trebuchet MS" pitchFamily="34" charset="0"/>
              </a:rPr>
              <a:t>a = 2, m </a:t>
            </a:r>
            <a:r>
              <a:rPr lang="sk-SK" dirty="0">
                <a:latin typeface="Trebuchet MS" pitchFamily="34" charset="0"/>
              </a:rPr>
              <a:t>párne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72319" y="3917022"/>
            <a:ext cx="383499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Vďaka rôznej voľbe </a:t>
            </a:r>
            <a:r>
              <a:rPr lang="sk-SK" i="1" dirty="0">
                <a:latin typeface="Trebuchet MS" pitchFamily="34" charset="0"/>
              </a:rPr>
              <a:t>a </a:t>
            </a:r>
            <a:r>
              <a:rPr lang="sk-SK" dirty="0">
                <a:latin typeface="Trebuchet MS" pitchFamily="34" charset="0"/>
              </a:rPr>
              <a:t>vieme dosať „rodinu“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funkcii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1081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Zmena orezávania mocou </a:t>
                </a:r>
                <a:r>
                  <a:rPr lang="sk-SK" dirty="0" err="1"/>
                  <a:t>zvýšku</a:t>
                </a:r>
                <a:r>
                  <a:rPr lang="en-GB" dirty="0"/>
                  <a:t> – </a:t>
                </a:r>
                <a:r>
                  <a:rPr lang="en-GB" sz="2400" dirty="0" err="1"/>
                  <a:t>vy</a:t>
                </a:r>
                <a:r>
                  <a:rPr lang="sk-SK" sz="2400" dirty="0" err="1"/>
                  <a:t>ššie</a:t>
                </a:r>
                <a:r>
                  <a:rPr lang="sk-SK" sz="2400" dirty="0"/>
                  <a:t> bity súčtu</a:t>
                </a:r>
                <a:r>
                  <a:rPr lang="sk-SK" dirty="0"/>
                  <a:t/>
                </a:r>
                <a:br>
                  <a:rPr lang="sk-SK" dirty="0"/>
                </a:b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%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0" dirty="0"/>
                  <a:t>pre </a:t>
                </a:r>
                <a:r>
                  <a:rPr lang="en-GB" i="1" dirty="0">
                    <a:latin typeface="Cambria Math" panose="02040503050406030204" pitchFamily="18" charset="0"/>
                  </a:rPr>
                  <a:t>m=2</a:t>
                </a:r>
                <a:r>
                  <a:rPr lang="en-GB" i="1" baseline="30000" dirty="0">
                    <a:latin typeface="Cambria Math" panose="02040503050406030204" pitchFamily="18" charset="0"/>
                  </a:rPr>
                  <a:t>l</a:t>
                </a:r>
                <a:r>
                  <a:rPr lang="en-GB" b="0" dirty="0"/>
                  <a:t> </a:t>
                </a:r>
                <a:endParaRPr lang="sk-SK" b="0" dirty="0"/>
              </a:p>
              <a:p>
                <a:endParaRPr lang="sk-SK" dirty="0"/>
              </a:p>
              <a:p>
                <a:r>
                  <a:rPr lang="sk-SK" dirty="0"/>
                  <a:t>Skalárny súčin</a:t>
                </a:r>
                <a:br>
                  <a:rPr lang="sk-SK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/>
                  <a:t>, v našom prípade sú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dirty="0"/>
                  <a:t> jednotlivé písmená, vo všeobecnosti to môžu byť rôzne prvky postupnosti poľa alebo inej štruktúry</a:t>
                </a:r>
              </a:p>
              <a:p>
                <a:r>
                  <a:rPr lang="sk-SK" dirty="0"/>
                  <a:t>Polynóm</a:t>
                </a:r>
                <a:br>
                  <a:rPr lang="sk-SK" dirty="0"/>
                </a:br>
                <a:r>
                  <a:rPr lang="en-GB" dirty="0" err="1"/>
                  <a:t>Sk</a:t>
                </a:r>
                <a:r>
                  <a:rPr lang="sk-SK" dirty="0"/>
                  <a:t>a</a:t>
                </a:r>
                <a:r>
                  <a:rPr lang="en-GB" dirty="0"/>
                  <a:t>l</a:t>
                </a:r>
                <a:r>
                  <a:rPr lang="sk-SK" dirty="0" err="1"/>
                  <a:t>árny</a:t>
                </a:r>
                <a:r>
                  <a:rPr lang="sk-SK" dirty="0"/>
                  <a:t> súčin vieme podobne nahradiť polynómom: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0" t="-25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12289" y="1937632"/>
            <a:ext cx="348507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Vysk</a:t>
            </a:r>
            <a:r>
              <a:rPr lang="sk-SK" dirty="0" err="1">
                <a:latin typeface="Trebuchet MS" pitchFamily="34" charset="0"/>
              </a:rPr>
              <a:t>úšajte</a:t>
            </a:r>
            <a:r>
              <a:rPr lang="sk-SK" dirty="0">
                <a:latin typeface="Trebuchet MS" pitchFamily="34" charset="0"/>
              </a:rPr>
              <a:t> pre m=8 a w=5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8279"/>
      </p:ext>
    </p:extLst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</a:t>
            </a:r>
            <a:r>
              <a:rPr lang="sk-SK" dirty="0"/>
              <a:t> </a:t>
            </a:r>
            <a:r>
              <a:rPr lang="sk-SK" dirty="0" err="1"/>
              <a:t>function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Aké vlastnosti by mala spĺňať </a:t>
            </a:r>
            <a:r>
              <a:rPr lang="sk-SK" dirty="0" err="1"/>
              <a:t>hash-ovacia</a:t>
            </a:r>
            <a:r>
              <a:rPr lang="sk-SK" dirty="0"/>
              <a:t> funkcia</a:t>
            </a:r>
          </a:p>
          <a:p>
            <a:pPr lvl="1"/>
            <a:r>
              <a:rPr lang="sk-SK" dirty="0"/>
              <a:t>Minimalizovať kolízie </a:t>
            </a:r>
            <a:r>
              <a:rPr lang="sk-SK" sz="2000" dirty="0"/>
              <a:t>(viac na pravdepodobnostných a aproximačných algoritmoch)</a:t>
            </a:r>
          </a:p>
          <a:p>
            <a:pPr lvl="1"/>
            <a:r>
              <a:rPr lang="sk-SK" dirty="0"/>
              <a:t>Rovnomerná distribúcia </a:t>
            </a:r>
            <a:r>
              <a:rPr lang="sk-SK" sz="2000" dirty="0"/>
              <a:t>(viac na pravdepodobnosti a štatistike a pravdepodobnostných a aproximačných algoritmoch)</a:t>
            </a:r>
          </a:p>
          <a:p>
            <a:pPr lvl="1"/>
            <a:r>
              <a:rPr lang="sk-SK" dirty="0"/>
              <a:t>Ľahko vypočítateľná</a:t>
            </a:r>
          </a:p>
          <a:p>
            <a:pPr lvl="1"/>
            <a:endParaRPr lang="sk-SK" dirty="0"/>
          </a:p>
        </p:txBody>
      </p:sp>
      <p:pic>
        <p:nvPicPr>
          <p:cNvPr id="6146" name="Picture 2" descr="Image result for kiss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06" y="3927101"/>
            <a:ext cx="4794495" cy="24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56176"/>
      </p:ext>
    </p:extLst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/>
              <a:t>Pôvodne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Zachováme </a:t>
            </a:r>
            <a:r>
              <a:rPr lang="sk-SK" dirty="0" err="1"/>
              <a:t>hash-ovaciu</a:t>
            </a:r>
            <a:r>
              <a:rPr lang="sk-SK" dirty="0"/>
              <a:t> funkciu ale dovolíme otvorené adresovanie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73" name="Skupina 72"/>
          <p:cNvGrpSpPr/>
          <p:nvPr/>
        </p:nvGrpSpPr>
        <p:grpSpPr>
          <a:xfrm>
            <a:off x="2053012" y="2464455"/>
            <a:ext cx="6936722" cy="499814"/>
            <a:chOff x="2051625" y="4037666"/>
            <a:chExt cx="6936722" cy="499814"/>
          </a:xfrm>
        </p:grpSpPr>
        <p:graphicFrame>
          <p:nvGraphicFramePr>
            <p:cNvPr id="7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6948111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3110856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6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886644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7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8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66205912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81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16" name="Straight Arrow Connector 12"/>
          <p:cNvCxnSpPr>
            <a:cxnSpLocks noChangeShapeType="1"/>
            <a:endCxn id="80" idx="1"/>
          </p:cNvCxnSpPr>
          <p:nvPr/>
        </p:nvCxnSpPr>
        <p:spPr bwMode="auto">
          <a:xfrm>
            <a:off x="1299075" y="2676733"/>
            <a:ext cx="753937" cy="1632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634503389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zistiť, či pole p obsahuje 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sk-SK" dirty="0"/>
              <a:t>Aká je časová zložitosť hľadania?</a:t>
            </a:r>
          </a:p>
          <a:p>
            <a:r>
              <a:rPr lang="sk-SK" i="1" dirty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550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/>
              <a:t>Otvorené adresovanie: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Prvok sa zapíše na prvú nasledujúcu voľnu pozíciu</a:t>
            </a:r>
          </a:p>
          <a:p>
            <a:r>
              <a:rPr lang="sk-SK" dirty="0"/>
              <a:t>Ako bude prebiehať čítanie?</a:t>
            </a:r>
            <a:br>
              <a:rPr lang="sk-SK" dirty="0"/>
            </a:br>
            <a:r>
              <a:rPr lang="sk-SK" dirty="0"/>
              <a:t>Čo ak chcem prvok vymazať?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46784"/>
              </p:ext>
            </p:extLst>
          </p:nvPr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aphicFrame>
        <p:nvGraphicFramePr>
          <p:cNvPr id="1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548282"/>
              </p:ext>
            </p:extLst>
          </p:nvPr>
        </p:nvGraphicFramePr>
        <p:xfrm>
          <a:off x="2336514" y="3122086"/>
          <a:ext cx="140624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Vasyl</a:t>
                      </a:r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FF0000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06790"/>
              </p:ext>
            </p:extLst>
          </p:nvPr>
        </p:nvGraphicFramePr>
        <p:xfrm>
          <a:off x="2336514" y="3726993"/>
          <a:ext cx="196027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Alexandra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916080"/>
              </p:ext>
            </p:extLst>
          </p:nvPr>
        </p:nvGraphicFramePr>
        <p:xfrm>
          <a:off x="2336514" y="4340692"/>
          <a:ext cx="170215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Viktor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346072" y="2688825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7" name="Straight Arrow Connector 12"/>
          <p:cNvCxnSpPr>
            <a:cxnSpLocks noChangeShapeType="1"/>
            <a:endCxn id="14" idx="1"/>
          </p:cNvCxnSpPr>
          <p:nvPr/>
        </p:nvCxnSpPr>
        <p:spPr bwMode="auto">
          <a:xfrm>
            <a:off x="1346072" y="3508249"/>
            <a:ext cx="990442" cy="44734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346072" y="3850550"/>
            <a:ext cx="990442" cy="7187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48498"/>
              </p:ext>
            </p:extLst>
          </p:nvPr>
        </p:nvGraphicFramePr>
        <p:xfrm>
          <a:off x="2347179" y="2517179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12"/>
          <p:cNvCxnSpPr>
            <a:cxnSpLocks noChangeShapeType="1"/>
            <a:endCxn id="13" idx="1"/>
          </p:cNvCxnSpPr>
          <p:nvPr/>
        </p:nvCxnSpPr>
        <p:spPr bwMode="auto">
          <a:xfrm>
            <a:off x="1346072" y="3116630"/>
            <a:ext cx="990442" cy="234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651036" y="2745779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3" name="Straight Arrow Connector 12"/>
          <p:cNvCxnSpPr>
            <a:cxnSpLocks noChangeShapeType="1"/>
          </p:cNvCxnSpPr>
          <p:nvPr/>
        </p:nvCxnSpPr>
        <p:spPr bwMode="auto">
          <a:xfrm>
            <a:off x="3560509" y="336546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4" name="Straight Arrow Connector 12"/>
          <p:cNvCxnSpPr>
            <a:cxnSpLocks noChangeShapeType="1"/>
          </p:cNvCxnSpPr>
          <p:nvPr/>
        </p:nvCxnSpPr>
        <p:spPr bwMode="auto">
          <a:xfrm>
            <a:off x="4114543" y="3949758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5" name="Straight Arrow Connector 12"/>
          <p:cNvCxnSpPr>
            <a:cxnSpLocks noChangeShapeType="1"/>
          </p:cNvCxnSpPr>
          <p:nvPr/>
        </p:nvCxnSpPr>
        <p:spPr bwMode="auto">
          <a:xfrm>
            <a:off x="3833284" y="4569292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56" name="Skupina 55"/>
          <p:cNvGrpSpPr/>
          <p:nvPr/>
        </p:nvGrpSpPr>
        <p:grpSpPr>
          <a:xfrm>
            <a:off x="5382458" y="2625474"/>
            <a:ext cx="2506666" cy="400110"/>
            <a:chOff x="4584030" y="2598472"/>
            <a:chExt cx="2506666" cy="400110"/>
          </a:xfrm>
        </p:grpSpPr>
        <p:sp>
          <p:nvSpPr>
            <p:cNvPr id="57" name="BlokTextu 56"/>
            <p:cNvSpPr txBox="1"/>
            <p:nvPr/>
          </p:nvSpPr>
          <p:spPr>
            <a:xfrm>
              <a:off x="4584030" y="2598472"/>
              <a:ext cx="794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Vasyl</a:t>
              </a:r>
              <a:endParaRPr lang="sk-SK" dirty="0"/>
            </a:p>
          </p:txBody>
        </p:sp>
        <p:sp>
          <p:nvSpPr>
            <p:cNvPr id="58" name="BlokTextu 57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5394776" y="1751158"/>
            <a:ext cx="2945408" cy="429334"/>
            <a:chOff x="4596348" y="2165832"/>
            <a:chExt cx="2945408" cy="429334"/>
          </a:xfrm>
        </p:grpSpPr>
        <p:sp>
          <p:nvSpPr>
            <p:cNvPr id="61" name="BlokTextu 60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meno</a:t>
              </a:r>
            </a:p>
          </p:txBody>
        </p:sp>
        <p:sp>
          <p:nvSpPr>
            <p:cNvPr id="62" name="BlokTextu 61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index</a:t>
              </a:r>
            </a:p>
          </p:txBody>
        </p:sp>
        <p:sp>
          <p:nvSpPr>
            <p:cNvPr id="63" name="BlokTextu 62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>
                  <a:solidFill>
                    <a:srgbClr val="00B0F0"/>
                  </a:solidFill>
                </a:rPr>
                <a:t>funkcia</a:t>
              </a: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5182110" y="3080694"/>
            <a:ext cx="2707014" cy="401144"/>
            <a:chOff x="4383682" y="2597438"/>
            <a:chExt cx="2707014" cy="401144"/>
          </a:xfrm>
        </p:grpSpPr>
        <p:sp>
          <p:nvSpPr>
            <p:cNvPr id="65" name="BlokTextu 64"/>
            <p:cNvSpPr txBox="1"/>
            <p:nvPr/>
          </p:nvSpPr>
          <p:spPr>
            <a:xfrm>
              <a:off x="4383682" y="2597438"/>
              <a:ext cx="1340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Alexandra</a:t>
              </a:r>
              <a:endParaRPr lang="sk-SK" dirty="0"/>
            </a:p>
          </p:txBody>
        </p:sp>
        <p:sp>
          <p:nvSpPr>
            <p:cNvPr id="66" name="BlokTextu 65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5382458" y="3549648"/>
            <a:ext cx="2506666" cy="400110"/>
            <a:chOff x="4584030" y="2598472"/>
            <a:chExt cx="2506666" cy="400110"/>
          </a:xfrm>
        </p:grpSpPr>
        <p:sp>
          <p:nvSpPr>
            <p:cNvPr id="69" name="BlokTextu 68"/>
            <p:cNvSpPr txBox="1"/>
            <p:nvPr/>
          </p:nvSpPr>
          <p:spPr>
            <a:xfrm>
              <a:off x="4584030" y="2598472"/>
              <a:ext cx="835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Viktor</a:t>
              </a:r>
              <a:endParaRPr lang="sk-SK" dirty="0"/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71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5376834" y="2186344"/>
            <a:ext cx="2506666" cy="400110"/>
            <a:chOff x="4584030" y="2598472"/>
            <a:chExt cx="2506666" cy="400110"/>
          </a:xfrm>
        </p:grpSpPr>
        <p:sp>
          <p:nvSpPr>
            <p:cNvPr id="73" name="BlokTextu 72"/>
            <p:cNvSpPr txBox="1"/>
            <p:nvPr/>
          </p:nvSpPr>
          <p:spPr>
            <a:xfrm>
              <a:off x="4584030" y="2598472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Sona</a:t>
              </a:r>
              <a:endParaRPr lang="sk-SK" dirty="0"/>
            </a:p>
          </p:txBody>
        </p:sp>
        <p:sp>
          <p:nvSpPr>
            <p:cNvPr id="74" name="BlokTextu 73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sk-SK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807709" y="5517856"/>
            <a:ext cx="3130062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pri </a:t>
            </a:r>
            <a:r>
              <a:rPr lang="sk-SK" dirty="0" err="1">
                <a:latin typeface="Trebuchet MS" pitchFamily="34" charset="0"/>
              </a:rPr>
              <a:t>hľaďaní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2222"/>
      </p:ext>
    </p:extLst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Pridávanie a vyhadzovanie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Prepodkladajme</a:t>
            </a:r>
            <a:r>
              <a:rPr lang="en-GB" dirty="0"/>
              <a:t>, </a:t>
            </a:r>
            <a:r>
              <a:rPr lang="sk-SK" dirty="0"/>
              <a:t>že kolízie riešime ukladaním do spájaného zoznamu</a:t>
            </a:r>
          </a:p>
          <a:p>
            <a:r>
              <a:rPr lang="sk-SK" dirty="0"/>
              <a:t>Do nášho </a:t>
            </a:r>
            <a:r>
              <a:rPr lang="sk-SK" dirty="0" err="1"/>
              <a:t>HashSet</a:t>
            </a:r>
            <a:r>
              <a:rPr lang="sk-SK" dirty="0"/>
              <a:t>-u vieme pridávať prvky a vyhadzovať z neho prvky</a:t>
            </a:r>
          </a:p>
          <a:p>
            <a:r>
              <a:rPr lang="sk-SK" dirty="0"/>
              <a:t>Ako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386218"/>
      </p:ext>
    </p:extLst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407607" cy="3550039"/>
          </a:xfrm>
        </p:spPr>
        <p:txBody>
          <a:bodyPr/>
          <a:lstStyle/>
          <a:p>
            <a:r>
              <a:rPr lang="sk-SK" dirty="0"/>
              <a:t>Chceme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r>
              <a:rPr lang="sk-SK" dirty="0"/>
              <a:t>Majme 3 prvky uložené v poli veľkosti 4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Aktualne</a:t>
            </a:r>
            <a:r>
              <a:rPr lang="sk-SK" dirty="0"/>
              <a:t> je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¾</a:t>
            </a:r>
          </a:p>
          <a:p>
            <a:r>
              <a:rPr lang="sk-SK" dirty="0"/>
              <a:t>Chceme pridať prvok </a:t>
            </a:r>
            <a:r>
              <a:rPr lang="en-US" dirty="0"/>
              <a:t>Norbert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ak by sme ho pridali tak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bude 1</a:t>
            </a:r>
          </a:p>
          <a:p>
            <a:r>
              <a:rPr lang="sk-SK" dirty="0"/>
              <a:t>Riešenie ako pri poli s kapacitou</a:t>
            </a:r>
          </a:p>
          <a:p>
            <a:pPr lvl="1"/>
            <a:r>
              <a:rPr lang="sk-SK" dirty="0"/>
              <a:t>Vytvoríme nové väčšie pole a prvky „skopírujeme“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58519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>
            <a:off x="1019908" y="279039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663912"/>
              </p:ext>
            </p:extLst>
          </p:nvPr>
        </p:nvGraphicFramePr>
        <p:xfrm>
          <a:off x="1470420" y="2743605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2"/>
          <p:cNvCxnSpPr>
            <a:cxnSpLocks noChangeShapeType="1"/>
            <a:endCxn id="20" idx="1"/>
          </p:cNvCxnSpPr>
          <p:nvPr/>
        </p:nvCxnSpPr>
        <p:spPr bwMode="auto">
          <a:xfrm>
            <a:off x="3074674" y="2971105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312943"/>
              </p:ext>
            </p:extLst>
          </p:nvPr>
        </p:nvGraphicFramePr>
        <p:xfrm>
          <a:off x="1470420" y="3724453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019908" y="3909147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</p:cNvCxnSpPr>
          <p:nvPr/>
        </p:nvCxnSpPr>
        <p:spPr bwMode="auto">
          <a:xfrm>
            <a:off x="3091731" y="39387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355375"/>
              </p:ext>
            </p:extLst>
          </p:nvPr>
        </p:nvGraphicFramePr>
        <p:xfrm>
          <a:off x="3405657" y="2743605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Lyza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4615229" y="2971105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45970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Rehasing</a:t>
            </a:r>
            <a:endParaRPr lang="sk-SK" dirty="0"/>
          </a:p>
        </p:txBody>
      </p: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887678"/>
              </p:ext>
            </p:extLst>
          </p:nvPr>
        </p:nvGraphicFramePr>
        <p:xfrm>
          <a:off x="5041639" y="1565224"/>
          <a:ext cx="403116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44781" y="3329918"/>
            <a:ext cx="313006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err="1">
                <a:latin typeface="Trebuchet MS" pitchFamily="34" charset="0"/>
              </a:rPr>
              <a:t>Hashovacia</a:t>
            </a:r>
            <a:r>
              <a:rPr lang="sk-SK" dirty="0">
                <a:latin typeface="Trebuchet MS" pitchFamily="34" charset="0"/>
              </a:rPr>
              <a:t> funkcia je závislá od veľkosti poľa</a:t>
            </a:r>
            <a:r>
              <a:rPr lang="en-GB" dirty="0">
                <a:latin typeface="Trebuchet MS" pitchFamily="34" charset="0"/>
              </a:rPr>
              <a:t>!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727884" y="151356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4727884" y="191245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4727884" y="22986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727884" y="26758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739031" y="304039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739031" y="343927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739031" y="38254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29" name="BlokTextu 28"/>
          <p:cNvSpPr txBox="1"/>
          <p:nvPr/>
        </p:nvSpPr>
        <p:spPr>
          <a:xfrm>
            <a:off x="4739031" y="42026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7</a:t>
            </a:r>
          </a:p>
        </p:txBody>
      </p:sp>
      <p:sp>
        <p:nvSpPr>
          <p:cNvPr id="30" name="Zástupný symbol obsahu 2"/>
          <p:cNvSpPr txBox="1">
            <a:spLocks/>
          </p:cNvSpPr>
          <p:nvPr/>
        </p:nvSpPr>
        <p:spPr bwMode="auto">
          <a:xfrm>
            <a:off x="296779" y="4346318"/>
            <a:ext cx="4159930" cy="223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Vytvoríme nové väčšie pole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Prekopírujeme prvky do nového poľa na základe </a:t>
            </a:r>
            <a:r>
              <a:rPr lang="sk-SK" sz="2000" u="sng" kern="0" dirty="0"/>
              <a:t>novej</a:t>
            </a:r>
            <a:r>
              <a:rPr lang="sk-SK" sz="2000" kern="0" dirty="0"/>
              <a:t> </a:t>
            </a:r>
            <a:r>
              <a:rPr lang="sk-SK" sz="2000" kern="0" dirty="0" err="1"/>
              <a:t>hash</a:t>
            </a:r>
            <a:r>
              <a:rPr lang="sk-SK" sz="2000" kern="0" dirty="0"/>
              <a:t> funkcie (</a:t>
            </a:r>
            <a:r>
              <a:rPr lang="sk-SK" sz="2000" kern="0" dirty="0" err="1"/>
              <a:t>pre</a:t>
            </a:r>
            <a:r>
              <a:rPr lang="sk-SK" sz="2000" b="1" kern="0" dirty="0" err="1"/>
              <a:t>hash</a:t>
            </a:r>
            <a:r>
              <a:rPr lang="sk-SK" sz="2000" kern="0" dirty="0" err="1"/>
              <a:t>ujeme</a:t>
            </a:r>
            <a:r>
              <a:rPr lang="sk-SK" sz="2000" kern="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Pridáme novy prvok</a:t>
            </a:r>
          </a:p>
        </p:txBody>
      </p:sp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28848"/>
              </p:ext>
            </p:extLst>
          </p:nvPr>
        </p:nvGraphicFramePr>
        <p:xfrm>
          <a:off x="5693710" y="2897413"/>
          <a:ext cx="199115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Norbert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12"/>
          <p:cNvCxnSpPr>
            <a:cxnSpLocks noChangeShapeType="1"/>
          </p:cNvCxnSpPr>
          <p:nvPr/>
        </p:nvCxnSpPr>
        <p:spPr bwMode="auto">
          <a:xfrm flipV="1">
            <a:off x="5243197" y="3143333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9" name="Straight Arrow Connector 12"/>
          <p:cNvCxnSpPr>
            <a:cxnSpLocks noChangeShapeType="1"/>
          </p:cNvCxnSpPr>
          <p:nvPr/>
        </p:nvCxnSpPr>
        <p:spPr bwMode="auto">
          <a:xfrm>
            <a:off x="7435913" y="3134565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3" name="Skupina 2"/>
          <p:cNvGrpSpPr/>
          <p:nvPr/>
        </p:nvGrpSpPr>
        <p:grpSpPr>
          <a:xfrm>
            <a:off x="5242780" y="1653460"/>
            <a:ext cx="3757842" cy="2970619"/>
            <a:chOff x="5242780" y="1653460"/>
            <a:chExt cx="3757842" cy="2970619"/>
          </a:xfrm>
        </p:grpSpPr>
        <p:graphicFrame>
          <p:nvGraphicFramePr>
            <p:cNvPr id="3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5095096"/>
                </p:ext>
              </p:extLst>
            </p:nvPr>
          </p:nvGraphicFramePr>
          <p:xfrm>
            <a:off x="5693293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Timea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2" name="Straight Arrow Connector 12"/>
            <p:cNvCxnSpPr>
              <a:cxnSpLocks noChangeShapeType="1"/>
            </p:cNvCxnSpPr>
            <p:nvPr/>
          </p:nvCxnSpPr>
          <p:spPr bwMode="auto">
            <a:xfrm>
              <a:off x="7007815" y="1912452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3" name="Straight Arrow Connector 12"/>
            <p:cNvCxnSpPr>
              <a:cxnSpLocks noChangeShapeType="1"/>
            </p:cNvCxnSpPr>
            <p:nvPr/>
          </p:nvCxnSpPr>
          <p:spPr bwMode="auto">
            <a:xfrm>
              <a:off x="5242780" y="1749365"/>
              <a:ext cx="450513" cy="1667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3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8138903"/>
                </p:ext>
              </p:extLst>
            </p:nvPr>
          </p:nvGraphicFramePr>
          <p:xfrm>
            <a:off x="5720986" y="4166879"/>
            <a:ext cx="164066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1311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2754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159306">
                  <a:tc>
                    <a:txBody>
                      <a:bodyPr/>
                      <a:lstStyle/>
                      <a:p>
                        <a:r>
                          <a:rPr lang="en-US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Simona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5" name="Straight Arrow Connector 12"/>
            <p:cNvCxnSpPr>
              <a:cxnSpLocks noChangeShapeType="1"/>
            </p:cNvCxnSpPr>
            <p:nvPr/>
          </p:nvCxnSpPr>
          <p:spPr bwMode="auto">
            <a:xfrm>
              <a:off x="7071416" y="4402746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6" name="Straight Arrow Connector 12"/>
            <p:cNvCxnSpPr>
              <a:cxnSpLocks noChangeShapeType="1"/>
              <a:endCxn id="34" idx="1"/>
            </p:cNvCxnSpPr>
            <p:nvPr/>
          </p:nvCxnSpPr>
          <p:spPr bwMode="auto">
            <a:xfrm>
              <a:off x="5270474" y="4348461"/>
              <a:ext cx="450512" cy="4701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4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7529484"/>
                </p:ext>
              </p:extLst>
            </p:nvPr>
          </p:nvGraphicFramePr>
          <p:xfrm>
            <a:off x="7361647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Lyza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41" name="Straight Arrow Connector 12"/>
            <p:cNvCxnSpPr>
              <a:cxnSpLocks noChangeShapeType="1"/>
            </p:cNvCxnSpPr>
            <p:nvPr/>
          </p:nvCxnSpPr>
          <p:spPr bwMode="auto">
            <a:xfrm>
              <a:off x="8636125" y="1903299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260962" y="371624"/>
            <a:ext cx="356135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sa môžu dostať na iné indexy lebo sa zmenila </a:t>
            </a:r>
            <a:r>
              <a:rPr lang="sk-SK" dirty="0" err="1">
                <a:latin typeface="Trebuchet MS" pitchFamily="34" charset="0"/>
              </a:rPr>
              <a:t>hashovacia</a:t>
            </a:r>
            <a:r>
              <a:rPr lang="sk-SK" dirty="0">
                <a:latin typeface="Trebuchet MS" pitchFamily="34" charset="0"/>
              </a:rPr>
              <a:t> funkcia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5522376" y="4692151"/>
            <a:ext cx="2506666" cy="400110"/>
            <a:chOff x="4584030" y="2598472"/>
            <a:chExt cx="2506666" cy="400110"/>
          </a:xfrm>
        </p:grpSpPr>
        <p:sp>
          <p:nvSpPr>
            <p:cNvPr id="44" name="BlokTextu 43"/>
            <p:cNvSpPr txBox="1"/>
            <p:nvPr/>
          </p:nvSpPr>
          <p:spPr>
            <a:xfrm>
              <a:off x="4584030" y="2598472"/>
              <a:ext cx="888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Timea</a:t>
              </a:r>
              <a:endParaRPr lang="sk-SK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5522376" y="5134679"/>
            <a:ext cx="2506666" cy="400110"/>
            <a:chOff x="4584030" y="2598472"/>
            <a:chExt cx="2506666" cy="400110"/>
          </a:xfrm>
        </p:grpSpPr>
        <p:sp>
          <p:nvSpPr>
            <p:cNvPr id="48" name="BlokTextu 47"/>
            <p:cNvSpPr txBox="1"/>
            <p:nvPr/>
          </p:nvSpPr>
          <p:spPr>
            <a:xfrm>
              <a:off x="4584030" y="2598472"/>
              <a:ext cx="716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Lyza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50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5519433" y="5577207"/>
            <a:ext cx="2506666" cy="400110"/>
            <a:chOff x="4584030" y="2598472"/>
            <a:chExt cx="2506666" cy="400110"/>
          </a:xfrm>
        </p:grpSpPr>
        <p:sp>
          <p:nvSpPr>
            <p:cNvPr id="52" name="BlokTextu 51"/>
            <p:cNvSpPr txBox="1"/>
            <p:nvPr/>
          </p:nvSpPr>
          <p:spPr>
            <a:xfrm>
              <a:off x="4584030" y="2598472"/>
              <a:ext cx="10550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Simona</a:t>
              </a:r>
              <a:endParaRPr lang="sk-SK" dirty="0"/>
            </a:p>
          </p:txBody>
        </p:sp>
        <p:sp>
          <p:nvSpPr>
            <p:cNvPr id="53" name="BlokTextu 5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sk-SK" dirty="0"/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5519433" y="6322091"/>
            <a:ext cx="2506666" cy="400110"/>
            <a:chOff x="4584030" y="2598472"/>
            <a:chExt cx="2506666" cy="400110"/>
          </a:xfrm>
        </p:grpSpPr>
        <p:sp>
          <p:nvSpPr>
            <p:cNvPr id="56" name="BlokTextu 55"/>
            <p:cNvSpPr txBox="1"/>
            <p:nvPr/>
          </p:nvSpPr>
          <p:spPr>
            <a:xfrm>
              <a:off x="4584030" y="2598472"/>
              <a:ext cx="1039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Norbert</a:t>
              </a:r>
              <a:endParaRPr lang="sk-SK" dirty="0"/>
            </a:p>
          </p:txBody>
        </p:sp>
        <p:sp>
          <p:nvSpPr>
            <p:cNvPr id="57" name="BlokTextu 5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sk-SK" dirty="0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1" name="BlokTextu 60"/>
          <p:cNvSpPr txBox="1"/>
          <p:nvPr/>
        </p:nvSpPr>
        <p:spPr>
          <a:xfrm rot="19677805">
            <a:off x="6434567" y="4852193"/>
            <a:ext cx="1261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>
                <a:solidFill>
                  <a:srgbClr val="FFC000"/>
                </a:solidFill>
              </a:rPr>
              <a:t>nová</a:t>
            </a:r>
          </a:p>
          <a:p>
            <a:r>
              <a:rPr lang="sk-SK" sz="2400" b="1" dirty="0">
                <a:solidFill>
                  <a:srgbClr val="FFC000"/>
                </a:solidFill>
              </a:rPr>
              <a:t>funkcia</a:t>
            </a:r>
          </a:p>
        </p:txBody>
      </p:sp>
      <p:sp>
        <p:nvSpPr>
          <p:cNvPr id="62" name="Oval Callout 5"/>
          <p:cNvSpPr/>
          <p:nvPr/>
        </p:nvSpPr>
        <p:spPr bwMode="auto">
          <a:xfrm>
            <a:off x="1414392" y="700147"/>
            <a:ext cx="1924703" cy="476071"/>
          </a:xfrm>
          <a:prstGeom prst="wedgeEllipseCallout">
            <a:avLst>
              <a:gd name="adj1" fmla="val -78608"/>
              <a:gd name="adj2" fmla="val 159315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LF = 3/4</a:t>
            </a:r>
            <a:endParaRPr lang="pl-PL" sz="1600" b="1" i="1" dirty="0">
              <a:latin typeface="+mj-lt"/>
            </a:endParaRPr>
          </a:p>
        </p:txBody>
      </p:sp>
      <p:sp>
        <p:nvSpPr>
          <p:cNvPr id="63" name="Oval Callout 5"/>
          <p:cNvSpPr/>
          <p:nvPr/>
        </p:nvSpPr>
        <p:spPr bwMode="auto">
          <a:xfrm>
            <a:off x="7435913" y="3285662"/>
            <a:ext cx="1500594" cy="476071"/>
          </a:xfrm>
          <a:prstGeom prst="wedgeEllipseCallout">
            <a:avLst>
              <a:gd name="adj1" fmla="val -181144"/>
              <a:gd name="adj2" fmla="val -189739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LF = 1/2</a:t>
            </a:r>
            <a:endParaRPr lang="pl-PL" sz="1600" b="1" i="1" dirty="0">
              <a:latin typeface="+mj-lt"/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164098" y="15730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0" name="BlokTextu 59"/>
          <p:cNvSpPr txBox="1"/>
          <p:nvPr/>
        </p:nvSpPr>
        <p:spPr>
          <a:xfrm>
            <a:off x="164098" y="197191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4" name="BlokTextu 63"/>
          <p:cNvSpPr txBox="1"/>
          <p:nvPr/>
        </p:nvSpPr>
        <p:spPr>
          <a:xfrm>
            <a:off x="164098" y="235807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65" name="BlokTextu 64"/>
          <p:cNvSpPr txBox="1"/>
          <p:nvPr/>
        </p:nvSpPr>
        <p:spPr>
          <a:xfrm>
            <a:off x="164098" y="273532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66" name="Tabuľ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90395"/>
              </p:ext>
            </p:extLst>
          </p:nvPr>
        </p:nvGraphicFramePr>
        <p:xfrm>
          <a:off x="491432" y="1618934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7" name="Straight Arrow Connector 12"/>
          <p:cNvCxnSpPr>
            <a:cxnSpLocks noChangeShapeType="1"/>
          </p:cNvCxnSpPr>
          <p:nvPr/>
        </p:nvCxnSpPr>
        <p:spPr bwMode="auto">
          <a:xfrm>
            <a:off x="746630" y="1790104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6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40322"/>
              </p:ext>
            </p:extLst>
          </p:nvPr>
        </p:nvGraphicFramePr>
        <p:xfrm>
          <a:off x="1197142" y="1743311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9" name="Straight Arrow Connector 12"/>
          <p:cNvCxnSpPr>
            <a:cxnSpLocks noChangeShapeType="1"/>
            <a:endCxn id="73" idx="1"/>
          </p:cNvCxnSpPr>
          <p:nvPr/>
        </p:nvCxnSpPr>
        <p:spPr bwMode="auto">
          <a:xfrm>
            <a:off x="2801396" y="1970811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091441"/>
              </p:ext>
            </p:extLst>
          </p:nvPr>
        </p:nvGraphicFramePr>
        <p:xfrm>
          <a:off x="1197142" y="2724159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Arrow Connector 12"/>
          <p:cNvCxnSpPr>
            <a:cxnSpLocks noChangeShapeType="1"/>
            <a:endCxn id="70" idx="1"/>
          </p:cNvCxnSpPr>
          <p:nvPr/>
        </p:nvCxnSpPr>
        <p:spPr bwMode="auto">
          <a:xfrm>
            <a:off x="746630" y="2908853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72" name="Straight Arrow Connector 12"/>
          <p:cNvCxnSpPr>
            <a:cxnSpLocks noChangeShapeType="1"/>
          </p:cNvCxnSpPr>
          <p:nvPr/>
        </p:nvCxnSpPr>
        <p:spPr bwMode="auto">
          <a:xfrm>
            <a:off x="2818453" y="2938412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543613"/>
              </p:ext>
            </p:extLst>
          </p:nvPr>
        </p:nvGraphicFramePr>
        <p:xfrm>
          <a:off x="3132379" y="1743311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Lyza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12"/>
          <p:cNvCxnSpPr>
            <a:cxnSpLocks noChangeShapeType="1"/>
          </p:cNvCxnSpPr>
          <p:nvPr/>
        </p:nvCxnSpPr>
        <p:spPr bwMode="auto">
          <a:xfrm>
            <a:off x="4341951" y="1970811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10860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2" grpId="0" animBg="1"/>
      <p:bldP spid="61" grpId="0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Postup pri odstraňovaní je podobný</a:t>
            </a:r>
          </a:p>
          <a:p>
            <a:r>
              <a:rPr lang="sk-SK" dirty="0"/>
              <a:t>Ak by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mal klesnúť pod hodnotu 0,25 (nami zvolená hodnota), tak vytvoríme menšie pole a </a:t>
            </a:r>
            <a:r>
              <a:rPr lang="sk-SK" dirty="0" err="1"/>
              <a:t>prehashujeme</a:t>
            </a:r>
            <a:endParaRPr lang="sk-SK" dirty="0"/>
          </a:p>
          <a:p>
            <a:r>
              <a:rPr lang="sk-SK" dirty="0"/>
              <a:t>LF = 0,25 ak bude nové pole polovičnej veľkosti tak novy LF = 0,5</a:t>
            </a:r>
          </a:p>
        </p:txBody>
      </p:sp>
    </p:spTree>
    <p:extLst>
      <p:ext uri="{BB962C8B-B14F-4D97-AF65-F5344CB8AC3E}">
        <p14:creationId xmlns:p14="http://schemas.microsoft.com/office/powerpoint/2010/main" val="497135871"/>
      </p:ext>
    </p:extLst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Kolízie riešime pomocou spájaného zoznamu</a:t>
            </a:r>
          </a:p>
          <a:p>
            <a:r>
              <a:rPr lang="sk-SK" dirty="0"/>
              <a:t>Aká bude amortizovaná zložitosť hľadania?</a:t>
            </a:r>
          </a:p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323274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363162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40177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43950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7954"/>
              </p:ext>
            </p:extLst>
          </p:nvPr>
        </p:nvGraphicFramePr>
        <p:xfrm>
          <a:off x="773502" y="3278651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14352" y="3261178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5106287"/>
            <a:ext cx="2879738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Všetky prvky patria do rovnakej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400" b="1" dirty="0">
                <a:latin typeface="Trebuchet MS" pitchFamily="34" charset="0"/>
                <a:cs typeface="Times New Roman" pitchFamily="18" charset="0"/>
              </a:rPr>
              <a:t>Najhoršia možnosť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6665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66665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6665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66665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68274"/>
              </p:ext>
            </p:extLst>
          </p:nvPr>
        </p:nvGraphicFramePr>
        <p:xfrm>
          <a:off x="1993987" y="3292598"/>
          <a:ext cx="627491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BlokTextu 15"/>
          <p:cNvSpPr txBox="1"/>
          <p:nvPr/>
        </p:nvSpPr>
        <p:spPr>
          <a:xfrm>
            <a:off x="1958283" y="364362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291927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291927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291927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291927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3" name="Tabuľ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3549"/>
              </p:ext>
            </p:extLst>
          </p:nvPr>
        </p:nvGraphicFramePr>
        <p:xfrm>
          <a:off x="3246607" y="3292598"/>
          <a:ext cx="644503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BlokTextu 23"/>
          <p:cNvSpPr txBox="1"/>
          <p:nvPr/>
        </p:nvSpPr>
        <p:spPr>
          <a:xfrm>
            <a:off x="3224720" y="4028563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161375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161375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161375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161375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9" name="Tabuľ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98542"/>
              </p:ext>
            </p:extLst>
          </p:nvPr>
        </p:nvGraphicFramePr>
        <p:xfrm>
          <a:off x="4488709" y="3292598"/>
          <a:ext cx="656964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4460362" y="438642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821388" y="3567277"/>
            <a:ext cx="289230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/>
              <a:t>Máme 4 možnosti ako umiestniť všetky prvky do jednej priehradky</a:t>
            </a:r>
          </a:p>
        </p:txBody>
      </p:sp>
    </p:spTree>
    <p:extLst>
      <p:ext uri="{BB962C8B-B14F-4D97-AF65-F5344CB8AC3E}">
        <p14:creationId xmlns:p14="http://schemas.microsoft.com/office/powerpoint/2010/main" val="4940672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0" grpId="0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8828"/>
              </p:ext>
            </p:extLst>
          </p:nvPr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73502" y="206377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Dve prvky patria do rovnakej priehradky, jeden prvok je v inej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69318" y="24278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42696"/>
              </p:ext>
            </p:extLst>
          </p:nvPr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1947137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52892" y="28166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97363"/>
              </p:ext>
            </p:extLst>
          </p:nvPr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2971999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62825"/>
              </p:ext>
            </p:extLst>
          </p:nvPr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00018" y="282860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Dokopy 36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013498"/>
      </p:ext>
    </p:extLst>
  </p:cSld>
  <p:clrMapOvr>
    <a:masterClrMapping/>
  </p:clrMapOvr>
  <p:transition spd="med">
    <p:randomBa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849376" y="206567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Každý prvok patrí do inej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Najlepší prípad, lebo nemáme kolízie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49376" y="2787483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/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2032394" y="209784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42953" y="318352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/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3067815" y="210600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/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69822" y="2809931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Dokopy 24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7" name="BlokTextu 56"/>
          <p:cNvSpPr txBox="1"/>
          <p:nvPr/>
        </p:nvSpPr>
        <p:spPr>
          <a:xfrm>
            <a:off x="860854" y="242425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2042445" y="247227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3067815" y="28421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5563223" y="316441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4748"/>
      </p:ext>
    </p:extLst>
  </p:cSld>
  <p:clrMapOvr>
    <a:masterClrMapping/>
  </p:clrMapOvr>
  <p:transition spd="med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Dokopy 4 + 36 + 24 = 4</a:t>
            </a:r>
            <a:r>
              <a:rPr lang="sk-SK" baseline="30000" dirty="0"/>
              <a:t>3</a:t>
            </a:r>
            <a:r>
              <a:rPr lang="sk-SK" dirty="0"/>
              <a:t> = 64 možností 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 flipV="1">
            <a:off x="1125719" y="2250830"/>
            <a:ext cx="896512" cy="66060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flipH="1" flipV="1">
            <a:off x="2769577" y="2250829"/>
            <a:ext cx="132188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6" name="Line 5"/>
          <p:cNvSpPr>
            <a:spLocks noChangeShapeType="1"/>
          </p:cNvSpPr>
          <p:nvPr/>
        </p:nvSpPr>
        <p:spPr bwMode="auto">
          <a:xfrm flipH="1" flipV="1">
            <a:off x="3649111" y="2250828"/>
            <a:ext cx="1169074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92976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Najhoršie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možnosti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152106" y="2911438"/>
            <a:ext cx="1646171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„Trochu“ zle možnosti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283117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Najlepšie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možnosti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492976" y="407836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Ako zlé sú tieto možnosti?</a:t>
            </a: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1125718" y="3619324"/>
            <a:ext cx="32629" cy="4552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2867843" y="3619323"/>
            <a:ext cx="33922" cy="46336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6855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Aká je zložitosť hľadanie v najhoršom prípade?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2701"/>
              </p:ext>
            </p:extLst>
          </p:nvPr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/>
              <a:t>Hľadajme jeden z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kern="0" dirty="0"/>
              <a:t> prechádzam cez 1 prvok (priamo A)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B</a:t>
            </a:r>
            <a:r>
              <a:rPr lang="sk-SK" kern="0" dirty="0"/>
              <a:t> prechádzam cez 2 prvky</a:t>
            </a:r>
            <a:br>
              <a:rPr lang="sk-SK" kern="0" dirty="0"/>
            </a:br>
            <a:r>
              <a:rPr lang="sk-SK" kern="0" dirty="0"/>
              <a:t>(A </a:t>
            </a:r>
            <a:r>
              <a:rPr lang="sk-SK" kern="0" dirty="0" err="1"/>
              <a:t>a</a:t>
            </a:r>
            <a:r>
              <a:rPr lang="sk-SK" kern="0" dirty="0"/>
              <a:t> B)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C</a:t>
            </a:r>
            <a:r>
              <a:rPr lang="sk-SK" kern="0" dirty="0"/>
              <a:t> prechádzam cez 3 prvky</a:t>
            </a:r>
            <a:br>
              <a:rPr lang="sk-SK" kern="0" dirty="0"/>
            </a:br>
            <a:r>
              <a:rPr lang="sk-SK" kern="0" dirty="0"/>
              <a:t>(A, B a C)</a:t>
            </a:r>
          </a:p>
          <a:p>
            <a:pPr lvl="1"/>
            <a:r>
              <a:rPr lang="sk-SK" kern="0" dirty="0"/>
              <a:t>V prieme prechádzam cez 2 prvky</a:t>
            </a:r>
          </a:p>
          <a:p>
            <a:pPr lvl="1"/>
            <a:endParaRPr lang="sk-SK" kern="0" dirty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757019"/>
      </p:ext>
    </p:extLst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máme veľa hľadaní ako viem hľadať rýchlejšie?</a:t>
            </a:r>
          </a:p>
          <a:p>
            <a:r>
              <a:rPr lang="sk-SK" dirty="0"/>
              <a:t>2. prednáška - Binárne vyhľadávanie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Utriedime</a:t>
            </a:r>
            <a:r>
              <a:rPr lang="sk-SK" i="1" dirty="0">
                <a:solidFill>
                  <a:srgbClr val="FF0000"/>
                </a:solidFill>
              </a:rPr>
              <a:t/>
            </a:r>
            <a:br>
              <a:rPr lang="sk-SK" i="1" dirty="0">
                <a:solidFill>
                  <a:srgbClr val="FF0000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- </a:t>
            </a:r>
            <a:r>
              <a:rPr lang="sk-SK" i="1" dirty="0">
                <a:solidFill>
                  <a:srgbClr val="FF0000"/>
                </a:solidFill>
              </a:rPr>
              <a:t>O(n log n) </a:t>
            </a:r>
            <a:r>
              <a:rPr lang="sk-SK" dirty="0" err="1">
                <a:solidFill>
                  <a:schemeClr val="tx1"/>
                </a:solidFill>
              </a:rPr>
              <a:t>QuickSort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MergeSort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HeapSort</a:t>
            </a:r>
            <a:r>
              <a:rPr lang="sk-SK" dirty="0">
                <a:solidFill>
                  <a:schemeClr val="tx1"/>
                </a:solidFill>
              </a:rPr>
              <a:t/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-</a:t>
            </a:r>
            <a:r>
              <a:rPr lang="sk-SK" i="1" dirty="0">
                <a:solidFill>
                  <a:srgbClr val="FF0000"/>
                </a:solidFill>
              </a:rPr>
              <a:t> O(n</a:t>
            </a:r>
            <a:r>
              <a:rPr lang="sk-SK" i="1" baseline="30000" dirty="0">
                <a:solidFill>
                  <a:srgbClr val="FF0000"/>
                </a:solidFill>
              </a:rPr>
              <a:t>2</a:t>
            </a:r>
            <a:r>
              <a:rPr lang="sk-SK" i="1" dirty="0">
                <a:solidFill>
                  <a:srgbClr val="FF0000"/>
                </a:solidFill>
              </a:rPr>
              <a:t>) </a:t>
            </a:r>
            <a:r>
              <a:rPr lang="sk-SK" dirty="0" err="1">
                <a:solidFill>
                  <a:schemeClr val="tx1"/>
                </a:solidFill>
              </a:rPr>
              <a:t>BubbleSort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SelectionSort</a:t>
            </a:r>
            <a:endParaRPr lang="sk-SK" dirty="0">
              <a:solidFill>
                <a:schemeClr val="tx1"/>
              </a:solidFill>
            </a:endParaRPr>
          </a:p>
          <a:p>
            <a:pPr marL="1082675" lvl="1" indent="-457200">
              <a:buFont typeface="+mj-lt"/>
              <a:buAutoNum type="arabicPeriod"/>
            </a:pPr>
            <a:r>
              <a:rPr lang="sk-SK" dirty="0">
                <a:solidFill>
                  <a:schemeClr val="tx1"/>
                </a:solidFill>
              </a:rPr>
              <a:t>Každé binárne vyhľadávanie v čase </a:t>
            </a:r>
            <a:r>
              <a:rPr lang="sk-SK" i="1" dirty="0">
                <a:solidFill>
                  <a:srgbClr val="FF0000"/>
                </a:solidFill>
              </a:rPr>
              <a:t>O(log n)</a:t>
            </a:r>
          </a:p>
          <a:p>
            <a:pPr marL="452438" indent="-457200"/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0" name="Picture 2" descr="man Kissing Millions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13" y="4242686"/>
            <a:ext cx="3229464" cy="26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9884" y="4888623"/>
            <a:ext cx="8327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3043991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Aká je zložitosť hľadanie v najhoršom prípade?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/>
              <a:t>Hľadajme prvok </a:t>
            </a:r>
            <a:r>
              <a:rPr lang="sk-SK" dirty="0">
                <a:solidFill>
                  <a:srgbClr val="00B050"/>
                </a:solidFill>
              </a:rPr>
              <a:t>D</a:t>
            </a:r>
          </a:p>
          <a:p>
            <a:pPr lvl="1"/>
            <a:r>
              <a:rPr lang="sk-SK" kern="0" dirty="0"/>
              <a:t>Ak je </a:t>
            </a:r>
            <a:r>
              <a:rPr lang="sk-SK" kern="0" dirty="0" err="1"/>
              <a:t>hash</a:t>
            </a:r>
            <a:r>
              <a:rPr lang="sk-SK" kern="0" dirty="0"/>
              <a:t> prvku </a:t>
            </a:r>
            <a:r>
              <a:rPr lang="sk-SK" dirty="0">
                <a:solidFill>
                  <a:srgbClr val="00B050"/>
                </a:solidFill>
              </a:rPr>
              <a:t>D</a:t>
            </a:r>
            <a:r>
              <a:rPr lang="sk-SK" kern="0" dirty="0"/>
              <a:t> rovnaký ako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 tak prechádzame pokiaľ neprídeme na koniec spájaného zoznamu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/>
            </a:r>
            <a:br>
              <a:rPr lang="sk-SK" b="1" dirty="0">
                <a:solidFill>
                  <a:srgbClr val="7F0055"/>
                </a:solidFill>
                <a:latin typeface="Courier New" pitchFamily="49" charset="0"/>
              </a:rPr>
            </a:br>
            <a:r>
              <a:rPr lang="sk-SK" dirty="0"/>
              <a:t>pozreli sme sa 4 krát</a:t>
            </a:r>
            <a:endParaRPr lang="sk-SK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/>
              <a:t>Ak je </a:t>
            </a:r>
            <a:r>
              <a:rPr lang="sk-SK" kern="0" dirty="0" err="1"/>
              <a:t>hash</a:t>
            </a:r>
            <a:r>
              <a:rPr lang="sk-SK" kern="0" dirty="0"/>
              <a:t> rôzny od </a:t>
            </a:r>
            <a:r>
              <a:rPr lang="sk-SK" kern="0" dirty="0" err="1"/>
              <a:t>hashu</a:t>
            </a:r>
            <a:r>
              <a:rPr lang="sk-SK" kern="0" dirty="0"/>
              <a:t>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</a:t>
            </a:r>
            <a:r>
              <a:rPr lang="sk-SK" kern="0" dirty="0"/>
              <a:t>  tak vieme odpovedať po pohľade do jednej priehradky, kde je zapísané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/>
              <a:t>Priemer (4+1+1+1)/4 = 1,75</a:t>
            </a:r>
          </a:p>
          <a:p>
            <a:pPr lvl="1"/>
            <a:endParaRPr lang="sk-SK" kern="0" dirty="0"/>
          </a:p>
          <a:p>
            <a:pPr lvl="1"/>
            <a:endParaRPr lang="sk-SK" kern="0" dirty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728863"/>
      </p:ext>
    </p:extLst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Videli sme zložitosť hľadania ak sa hľadaný prvok nachádza (2) a nenachádza v poli (1,75)</a:t>
            </a:r>
          </a:p>
          <a:p>
            <a:r>
              <a:rPr lang="sk-SK" dirty="0"/>
              <a:t>Ďalej uvažujeme len s prípadom, že hľadaný prvok sa nachádza v poli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90130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90130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90130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90130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3681"/>
              </p:ext>
            </p:extLst>
          </p:nvPr>
        </p:nvGraphicFramePr>
        <p:xfrm>
          <a:off x="817464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58314" y="361287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497099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497099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497099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497099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54758"/>
              </p:ext>
            </p:extLst>
          </p:nvPr>
        </p:nvGraphicFramePr>
        <p:xfrm>
          <a:off x="3824433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3849997" y="3612871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936804" y="436074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6516098" y="353852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6516098" y="393741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6516098" y="4323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6516098" y="47008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19052"/>
              </p:ext>
            </p:extLst>
          </p:nvPr>
        </p:nvGraphicFramePr>
        <p:xfrm>
          <a:off x="6843432" y="3584435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963016" y="356696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6955803" y="431483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6963016" y="394217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90130" y="525940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4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2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3394523" y="5218230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36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4/3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6319410" y="517398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24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3634362"/>
      </p:ext>
    </p:extLst>
  </p:cSld>
  <p:clrMapOvr>
    <a:masterClrMapping/>
  </p:clrMapOvr>
  <p:transition spd="med">
    <p:randomBa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/>
                  <a:t>Príklad pre LF=0,75 a uložené prvky </a:t>
                </a:r>
                <a:r>
                  <a:rPr lang="sk-SK" sz="2400" dirty="0">
                    <a:solidFill>
                      <a:srgbClr val="00B050"/>
                    </a:solidFill>
                  </a:rPr>
                  <a:t>A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B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C</a:t>
                </a:r>
              </a:p>
              <a:p>
                <a:r>
                  <a:rPr lang="sk-SK" sz="2400" dirty="0"/>
                  <a:t>Priemerná zložitosť hľadania: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𝑒𝑡𝑘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𝑎𝑑𝑎𝑛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num>
                      <m:den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𝑚𝑜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𝑛𝑜𝑠𝑡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den>
                    </m:f>
                    <m:r>
                      <a:rPr lang="sk-SK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4.2+36.</m:t>
                        </m:r>
                        <m:f>
                          <m:fPr>
                            <m:ctrlP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+24.1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4+36+24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=1,25</m:t>
                    </m:r>
                  </m:oMath>
                </a14:m>
                <a:endParaRPr lang="sk-SK" sz="2400" dirty="0"/>
              </a:p>
              <a:p>
                <a:endParaRPr lang="sk-SK" sz="2400" dirty="0"/>
              </a:p>
              <a:p>
                <a:r>
                  <a:rPr lang="sk-SK" sz="2400" dirty="0"/>
                  <a:t>Vo všeobecnosti počítame pre nejaký </a:t>
                </a:r>
                <a:r>
                  <a:rPr lang="sk-SK" sz="2400" dirty="0" err="1"/>
                  <a:t>Load</a:t>
                </a:r>
                <a:r>
                  <a:rPr lang="sk-SK" sz="2400" dirty="0"/>
                  <a:t> </a:t>
                </a:r>
                <a:r>
                  <a:rPr lang="sk-SK" sz="2400" dirty="0" err="1"/>
                  <a:t>Factor</a:t>
                </a:r>
                <a:r>
                  <a:rPr lang="sk-SK" sz="2400" dirty="0"/>
                  <a:t> a počet uložených hodnôt </a:t>
                </a:r>
                <a:r>
                  <a:rPr lang="sk-SK" sz="2400" i="1" dirty="0"/>
                  <a:t>n</a:t>
                </a:r>
                <a:r>
                  <a:rPr lang="sk-SK" sz="2400" dirty="0"/>
                  <a:t/>
                </a:r>
                <a:br>
                  <a:rPr lang="sk-SK" sz="240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∞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𝑒𝑡𝑘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ý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𝑎𝑑𝑎𝑛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num>
                          <m:den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𝑃𝑜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𝑚𝑜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𝑛𝑜𝑠𝑡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den>
                        </m:f>
                      </m:e>
                    </m:func>
                  </m:oMath>
                </a14:m>
                <a:endParaRPr lang="sk-SK" sz="2400" dirty="0"/>
              </a:p>
              <a:p>
                <a:r>
                  <a:rPr lang="sk-SK" sz="2400" dirty="0"/>
                  <a:t>Limita je rovná konštante, teda priemerná zložitosť hľadania je konštantná 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2" t="-1954" r="-92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685089"/>
      </p:ext>
    </p:extLst>
  </p:cSld>
  <p:clrMapOvr>
    <a:masterClrMapping/>
  </p:clrMapOvr>
  <p:transition spd="med">
    <p:randomBa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pridávania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Podobne vieme ukázať zložitosť pridávania a odoberania prvkov z </a:t>
            </a:r>
            <a:r>
              <a:rPr lang="sk-SK" dirty="0" err="1"/>
              <a:t>HashSet</a:t>
            </a:r>
            <a:r>
              <a:rPr lang="sk-SK" dirty="0"/>
              <a:t>-u, navyše využijeme podobné myšlienky ako pri poli s kapacitou</a:t>
            </a:r>
          </a:p>
          <a:p>
            <a:r>
              <a:rPr lang="sk-SK" dirty="0"/>
              <a:t>Agregovaná zložitosť pridávania a odoberania prvkov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1584520"/>
      </p:ext>
    </p:extLst>
  </p:cSld>
  <p:clrMapOvr>
    <a:masterClrMapping/>
  </p:clrMapOvr>
  <p:transition spd="med">
    <p:randomBa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HashMap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Namiesto prvku a nasledovníka si pamätajme aj ďalšie informácie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01593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>
            <a:off x="1019908" y="319160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1019908" y="2716751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7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04913"/>
              </p:ext>
            </p:extLst>
          </p:nvPr>
        </p:nvGraphicFramePr>
        <p:xfrm>
          <a:off x="1472667" y="2305271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Filip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0908 654 321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77474"/>
              </p:ext>
            </p:extLst>
          </p:nvPr>
        </p:nvGraphicFramePr>
        <p:xfrm>
          <a:off x="1472667" y="3274988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2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Lubos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0911 123 456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6273710" y="372206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>
            <a:off x="6273710" y="27314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37376" y="4629394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Dáta z ktorých počítame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a index sa nazýva kľúč (</a:t>
            </a:r>
            <a:r>
              <a:rPr lang="sk-SK" dirty="0" err="1">
                <a:latin typeface="Trebuchet MS" pitchFamily="34" charset="0"/>
              </a:rPr>
              <a:t>key</a:t>
            </a:r>
            <a:r>
              <a:rPr lang="sk-SK" dirty="0">
                <a:latin typeface="Trebuchet MS" pitchFamily="34" charset="0"/>
              </a:rPr>
              <a:t>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1749489" y="4097507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716843" y="4641833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Informácie uložené ku kľúču sa nazývajú hodnota (</a:t>
            </a:r>
            <a:r>
              <a:rPr lang="sk-SK" dirty="0" err="1">
                <a:latin typeface="Trebuchet MS" pitchFamily="34" charset="0"/>
              </a:rPr>
              <a:t>value</a:t>
            </a:r>
            <a:r>
              <a:rPr lang="sk-SK" dirty="0">
                <a:latin typeface="Trebuchet MS" pitchFamily="34" charset="0"/>
              </a:rPr>
              <a:t>)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4528039" y="4097506"/>
            <a:ext cx="581992" cy="51534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7376" y="581363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Kľúče sa nemôžu zhodovať</a:t>
            </a:r>
            <a:r>
              <a:rPr lang="en-GB" dirty="0">
                <a:latin typeface="Trebuchet MS" pitchFamily="34" charset="0"/>
              </a:rPr>
              <a:t>!</a:t>
            </a:r>
            <a:endParaRPr lang="sk-SK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38983"/>
      </p:ext>
    </p:extLst>
  </p:cSld>
  <p:clrMapOvr>
    <a:masterClrMapping/>
  </p:clrMapOvr>
  <p:transition spd="med">
    <p:randomBa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HashSet</a:t>
            </a:r>
            <a:r>
              <a:rPr lang="sk-SK" dirty="0"/>
              <a:t> a </a:t>
            </a:r>
            <a:r>
              <a:rPr lang="sk-SK" dirty="0" err="1"/>
              <a:t>HashMap</a:t>
            </a:r>
            <a:r>
              <a:rPr lang="sk-SK" dirty="0"/>
              <a:t> realita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implementáciu </a:t>
            </a:r>
            <a:r>
              <a:rPr lang="sk-SK" dirty="0" err="1"/>
              <a:t>HashSet</a:t>
            </a:r>
            <a:r>
              <a:rPr lang="sk-SK" dirty="0"/>
              <a:t>-u sa bežne používa </a:t>
            </a:r>
            <a:r>
              <a:rPr lang="sk-SK" dirty="0" err="1"/>
              <a:t>HashMap</a:t>
            </a:r>
            <a:r>
              <a:rPr lang="sk-SK" dirty="0"/>
              <a:t>, kde sú všetky hodnoty (</a:t>
            </a:r>
            <a:r>
              <a:rPr lang="sk-SK" dirty="0" err="1"/>
              <a:t>value</a:t>
            </a:r>
            <a:r>
              <a:rPr lang="sk-SK" dirty="0"/>
              <a:t>) prázdne</a:t>
            </a:r>
          </a:p>
          <a:p>
            <a:r>
              <a:rPr lang="sk-SK" dirty="0"/>
              <a:t>Čo o tom vraví dokumentácia?</a:t>
            </a:r>
          </a:p>
        </p:txBody>
      </p:sp>
    </p:spTree>
    <p:extLst>
      <p:ext uri="{BB962C8B-B14F-4D97-AF65-F5344CB8AC3E}">
        <p14:creationId xmlns:p14="http://schemas.microsoft.com/office/powerpoint/2010/main" val="1810975695"/>
      </p:ext>
    </p:extLst>
  </p:cSld>
  <p:clrMapOvr>
    <a:masterClrMapping/>
  </p:clrMapOvr>
  <p:transition spd="med">
    <p:randomBa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HashSet</a:t>
            </a:r>
            <a:r>
              <a:rPr lang="sk-SK" dirty="0"/>
              <a:t> sumár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sme spomenuli:</a:t>
            </a:r>
          </a:p>
          <a:p>
            <a:pPr lvl="1"/>
            <a:r>
              <a:rPr lang="sk-SK" dirty="0"/>
              <a:t>Štruktúru </a:t>
            </a:r>
            <a:r>
              <a:rPr lang="sk-SK" dirty="0" err="1"/>
              <a:t>HashSet</a:t>
            </a:r>
            <a:r>
              <a:rPr lang="sk-SK" dirty="0"/>
              <a:t>-u</a:t>
            </a:r>
          </a:p>
          <a:p>
            <a:pPr lvl="1"/>
            <a:r>
              <a:rPr lang="sk-SK" dirty="0"/>
              <a:t>Ako </a:t>
            </a:r>
            <a:r>
              <a:rPr lang="sk-SK" dirty="0" err="1"/>
              <a:t>hash-ovať</a:t>
            </a:r>
            <a:r>
              <a:rPr lang="sk-SK" dirty="0"/>
              <a:t> (rôzne prístupy)</a:t>
            </a:r>
          </a:p>
          <a:p>
            <a:pPr lvl="1"/>
            <a:r>
              <a:rPr lang="sk-SK" dirty="0"/>
              <a:t>Problémy pri </a:t>
            </a:r>
            <a:r>
              <a:rPr lang="sk-SK" dirty="0" err="1"/>
              <a:t>hash-ovani</a:t>
            </a:r>
            <a:endParaRPr lang="sk-SK" dirty="0"/>
          </a:p>
          <a:p>
            <a:pPr lvl="1"/>
            <a:r>
              <a:rPr lang="sk-SK" dirty="0"/>
              <a:t>Priemernú zložitosť hľadania</a:t>
            </a:r>
          </a:p>
          <a:p>
            <a:pPr lvl="1"/>
            <a:r>
              <a:rPr lang="sk-SK" dirty="0"/>
              <a:t>Agregovanú zložitosť pridávania a odoberania</a:t>
            </a:r>
          </a:p>
        </p:txBody>
      </p:sp>
    </p:spTree>
    <p:extLst>
      <p:ext uri="{BB962C8B-B14F-4D97-AF65-F5344CB8AC3E}">
        <p14:creationId xmlns:p14="http://schemas.microsoft.com/office/powerpoint/2010/main" val="711104244"/>
      </p:ext>
    </p:extLst>
  </p:cSld>
  <p:clrMapOvr>
    <a:masterClrMapping/>
  </p:clrMapOvr>
  <p:transition spd="med">
    <p:randomBa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Obsahuje nasledujúci text slovo „</a:t>
            </a:r>
            <a:r>
              <a:rPr lang="sk-SK" i="1" dirty="0" err="1"/>
              <a:t>null</a:t>
            </a:r>
            <a:r>
              <a:rPr lang="sk-SK" dirty="0"/>
              <a:t>“?</a:t>
            </a:r>
          </a:p>
          <a:p>
            <a:r>
              <a:rPr lang="sk-SK" i="1" dirty="0" err="1"/>
              <a:t>Lorem</a:t>
            </a:r>
            <a:r>
              <a:rPr lang="sk-SK" i="1" dirty="0"/>
              <a:t> </a:t>
            </a:r>
            <a:r>
              <a:rPr lang="sk-SK" i="1" dirty="0" err="1"/>
              <a:t>ipsum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</a:t>
            </a:r>
            <a:r>
              <a:rPr lang="sk-SK" i="1" dirty="0" err="1"/>
              <a:t>sit</a:t>
            </a:r>
            <a:r>
              <a:rPr lang="sk-SK" i="1" dirty="0"/>
              <a:t> </a:t>
            </a:r>
            <a:r>
              <a:rPr lang="sk-SK" i="1" dirty="0" err="1"/>
              <a:t>amet</a:t>
            </a:r>
            <a:r>
              <a:rPr lang="sk-SK" i="1" dirty="0"/>
              <a:t>, </a:t>
            </a:r>
            <a:r>
              <a:rPr lang="sk-SK" i="1" dirty="0" err="1"/>
              <a:t>consectetur</a:t>
            </a:r>
            <a:r>
              <a:rPr lang="sk-SK" i="1" dirty="0"/>
              <a:t> </a:t>
            </a:r>
            <a:r>
              <a:rPr lang="sk-SK" i="1" dirty="0" err="1"/>
              <a:t>adipiscing</a:t>
            </a:r>
            <a:r>
              <a:rPr lang="sk-SK" i="1" dirty="0"/>
              <a:t> </a:t>
            </a:r>
            <a:r>
              <a:rPr lang="sk-SK" i="1" dirty="0" err="1"/>
              <a:t>elit</a:t>
            </a:r>
            <a:r>
              <a:rPr lang="sk-SK" i="1" dirty="0"/>
              <a:t>, sed do </a:t>
            </a:r>
            <a:r>
              <a:rPr lang="sk-SK" i="1" dirty="0" err="1"/>
              <a:t>eiusmod</a:t>
            </a:r>
            <a:r>
              <a:rPr lang="sk-SK" i="1" dirty="0"/>
              <a:t> </a:t>
            </a:r>
            <a:r>
              <a:rPr lang="sk-SK" i="1" dirty="0" err="1"/>
              <a:t>tempor</a:t>
            </a:r>
            <a:r>
              <a:rPr lang="sk-SK" i="1" dirty="0"/>
              <a:t> </a:t>
            </a:r>
            <a:r>
              <a:rPr lang="sk-SK" i="1" dirty="0" err="1"/>
              <a:t>incididunt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labore</a:t>
            </a:r>
            <a:r>
              <a:rPr lang="sk-SK" i="1" dirty="0"/>
              <a:t> et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magna</a:t>
            </a:r>
            <a:r>
              <a:rPr lang="sk-SK" i="1" dirty="0"/>
              <a:t> </a:t>
            </a:r>
            <a:r>
              <a:rPr lang="sk-SK" i="1" dirty="0" err="1"/>
              <a:t>aliqua</a:t>
            </a:r>
            <a:r>
              <a:rPr lang="sk-SK" i="1" dirty="0"/>
              <a:t>.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enim</a:t>
            </a:r>
            <a:r>
              <a:rPr lang="sk-SK" i="1" dirty="0"/>
              <a:t> ad </a:t>
            </a:r>
            <a:r>
              <a:rPr lang="sk-SK" i="1" dirty="0" err="1"/>
              <a:t>minim</a:t>
            </a:r>
            <a:r>
              <a:rPr lang="sk-SK" i="1" dirty="0"/>
              <a:t> </a:t>
            </a:r>
            <a:r>
              <a:rPr lang="sk-SK" i="1" dirty="0" err="1"/>
              <a:t>veniam</a:t>
            </a:r>
            <a:r>
              <a:rPr lang="sk-SK" i="1" dirty="0"/>
              <a:t>, </a:t>
            </a:r>
            <a:r>
              <a:rPr lang="sk-SK" i="1" dirty="0" err="1"/>
              <a:t>quis</a:t>
            </a:r>
            <a:r>
              <a:rPr lang="sk-SK" i="1" dirty="0"/>
              <a:t> </a:t>
            </a:r>
            <a:r>
              <a:rPr lang="sk-SK" i="1" dirty="0" err="1"/>
              <a:t>nostrud</a:t>
            </a:r>
            <a:r>
              <a:rPr lang="sk-SK" i="1" dirty="0"/>
              <a:t> </a:t>
            </a:r>
            <a:r>
              <a:rPr lang="sk-SK" i="1" dirty="0" err="1"/>
              <a:t>exercitation</a:t>
            </a:r>
            <a:r>
              <a:rPr lang="sk-SK" i="1" dirty="0"/>
              <a:t> </a:t>
            </a:r>
            <a:r>
              <a:rPr lang="sk-SK" i="1" dirty="0" err="1"/>
              <a:t>ullamco</a:t>
            </a:r>
            <a:r>
              <a:rPr lang="sk-SK" i="1" dirty="0"/>
              <a:t> </a:t>
            </a:r>
            <a:r>
              <a:rPr lang="sk-SK" i="1" dirty="0" err="1"/>
              <a:t>laboris</a:t>
            </a:r>
            <a:r>
              <a:rPr lang="sk-SK" i="1" dirty="0"/>
              <a:t> </a:t>
            </a:r>
            <a:r>
              <a:rPr lang="sk-SK" i="1" dirty="0" err="1"/>
              <a:t>nisi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aliquip</a:t>
            </a:r>
            <a:r>
              <a:rPr lang="sk-SK" i="1" dirty="0"/>
              <a:t> ex </a:t>
            </a:r>
            <a:r>
              <a:rPr lang="sk-SK" i="1" dirty="0" err="1"/>
              <a:t>ea</a:t>
            </a:r>
            <a:r>
              <a:rPr lang="sk-SK" i="1" dirty="0"/>
              <a:t> </a:t>
            </a:r>
            <a:r>
              <a:rPr lang="sk-SK" i="1" dirty="0" err="1"/>
              <a:t>commodo</a:t>
            </a:r>
            <a:r>
              <a:rPr lang="sk-SK" i="1" dirty="0"/>
              <a:t> </a:t>
            </a:r>
            <a:r>
              <a:rPr lang="sk-SK" i="1" dirty="0" err="1"/>
              <a:t>consequat</a:t>
            </a:r>
            <a:r>
              <a:rPr lang="sk-SK" i="1" dirty="0"/>
              <a:t>. </a:t>
            </a:r>
            <a:r>
              <a:rPr lang="sk-SK" i="1" dirty="0" err="1"/>
              <a:t>Duis</a:t>
            </a:r>
            <a:r>
              <a:rPr lang="sk-SK" i="1" dirty="0"/>
              <a:t> aute </a:t>
            </a:r>
            <a:r>
              <a:rPr lang="sk-SK" i="1" dirty="0" err="1"/>
              <a:t>irure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in </a:t>
            </a:r>
            <a:r>
              <a:rPr lang="sk-SK" i="1" dirty="0" err="1"/>
              <a:t>reprehenderit</a:t>
            </a:r>
            <a:r>
              <a:rPr lang="sk-SK" i="1" dirty="0"/>
              <a:t> in </a:t>
            </a:r>
            <a:r>
              <a:rPr lang="sk-SK" i="1" dirty="0" err="1"/>
              <a:t>voluptate</a:t>
            </a:r>
            <a:r>
              <a:rPr lang="sk-SK" i="1" dirty="0"/>
              <a:t> </a:t>
            </a:r>
            <a:r>
              <a:rPr lang="sk-SK" i="1" dirty="0" err="1"/>
              <a:t>velit</a:t>
            </a:r>
            <a:r>
              <a:rPr lang="sk-SK" i="1" dirty="0"/>
              <a:t> </a:t>
            </a:r>
            <a:r>
              <a:rPr lang="sk-SK" i="1" dirty="0" err="1"/>
              <a:t>esse</a:t>
            </a:r>
            <a:r>
              <a:rPr lang="sk-SK" i="1" dirty="0"/>
              <a:t> </a:t>
            </a:r>
            <a:r>
              <a:rPr lang="sk-SK" i="1" dirty="0" err="1"/>
              <a:t>cillum</a:t>
            </a:r>
            <a:r>
              <a:rPr lang="sk-SK" i="1" dirty="0"/>
              <a:t>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eu</a:t>
            </a:r>
            <a:r>
              <a:rPr lang="sk-SK" i="1" dirty="0"/>
              <a:t> </a:t>
            </a:r>
            <a:r>
              <a:rPr lang="sk-SK" i="1" dirty="0" err="1"/>
              <a:t>fugiat</a:t>
            </a:r>
            <a:r>
              <a:rPr lang="sk-SK" i="1" dirty="0"/>
              <a:t> </a:t>
            </a:r>
            <a:r>
              <a:rPr lang="sk-SK" i="1" dirty="0" err="1"/>
              <a:t>nulla</a:t>
            </a:r>
            <a:r>
              <a:rPr lang="sk-SK" i="1" dirty="0"/>
              <a:t> </a:t>
            </a:r>
            <a:r>
              <a:rPr lang="sk-SK" i="1" dirty="0" err="1"/>
              <a:t>pariatur</a:t>
            </a:r>
            <a:r>
              <a:rPr lang="sk-SK" i="1" dirty="0"/>
              <a:t>. </a:t>
            </a:r>
            <a:r>
              <a:rPr lang="sk-SK" i="1" dirty="0" err="1"/>
              <a:t>Excepteur</a:t>
            </a:r>
            <a:r>
              <a:rPr lang="sk-SK" i="1" dirty="0"/>
              <a:t> </a:t>
            </a:r>
            <a:r>
              <a:rPr lang="sk-SK" i="1" dirty="0" err="1"/>
              <a:t>sint</a:t>
            </a:r>
            <a:r>
              <a:rPr lang="sk-SK" i="1" dirty="0"/>
              <a:t> </a:t>
            </a:r>
            <a:r>
              <a:rPr lang="sk-SK" i="1" dirty="0" err="1"/>
              <a:t>occaecat</a:t>
            </a:r>
            <a:r>
              <a:rPr lang="sk-SK" i="1" dirty="0"/>
              <a:t> </a:t>
            </a:r>
            <a:r>
              <a:rPr lang="sk-SK" i="1" dirty="0" err="1"/>
              <a:t>cupidatat</a:t>
            </a:r>
            <a:r>
              <a:rPr lang="sk-SK" i="1" dirty="0"/>
              <a:t> </a:t>
            </a:r>
            <a:r>
              <a:rPr lang="sk-SK" i="1" dirty="0" err="1"/>
              <a:t>non</a:t>
            </a:r>
            <a:r>
              <a:rPr lang="sk-SK" i="1" dirty="0"/>
              <a:t> </a:t>
            </a:r>
            <a:r>
              <a:rPr lang="sk-SK" i="1" dirty="0" err="1"/>
              <a:t>proident</a:t>
            </a:r>
            <a:r>
              <a:rPr lang="sk-SK" i="1" dirty="0"/>
              <a:t>, </a:t>
            </a:r>
            <a:r>
              <a:rPr lang="sk-SK" i="1" dirty="0" err="1"/>
              <a:t>sunt</a:t>
            </a:r>
            <a:r>
              <a:rPr lang="sk-SK" i="1" dirty="0"/>
              <a:t> in </a:t>
            </a:r>
            <a:r>
              <a:rPr lang="sk-SK" i="1" dirty="0" err="1"/>
              <a:t>culpa</a:t>
            </a:r>
            <a:r>
              <a:rPr lang="sk-SK" i="1" dirty="0"/>
              <a:t> </a:t>
            </a:r>
            <a:r>
              <a:rPr lang="sk-SK" i="1" dirty="0" err="1"/>
              <a:t>qui</a:t>
            </a:r>
            <a:r>
              <a:rPr lang="sk-SK" i="1" dirty="0"/>
              <a:t> </a:t>
            </a:r>
            <a:r>
              <a:rPr lang="sk-SK" i="1" dirty="0" err="1"/>
              <a:t>officia</a:t>
            </a:r>
            <a:r>
              <a:rPr lang="sk-SK" i="1" dirty="0"/>
              <a:t> </a:t>
            </a:r>
            <a:r>
              <a:rPr lang="sk-SK" i="1" dirty="0" err="1"/>
              <a:t>deserunt</a:t>
            </a:r>
            <a:r>
              <a:rPr lang="sk-SK" i="1" dirty="0"/>
              <a:t> </a:t>
            </a:r>
            <a:r>
              <a:rPr lang="sk-SK" i="1" dirty="0" err="1"/>
              <a:t>mollit</a:t>
            </a:r>
            <a:r>
              <a:rPr lang="sk-SK" i="1" dirty="0"/>
              <a:t> </a:t>
            </a:r>
            <a:r>
              <a:rPr lang="sk-SK" i="1" dirty="0" err="1"/>
              <a:t>anim</a:t>
            </a:r>
            <a:r>
              <a:rPr lang="sk-SK" i="1" dirty="0"/>
              <a:t> id </a:t>
            </a:r>
            <a:r>
              <a:rPr lang="sk-SK" i="1" dirty="0" err="1"/>
              <a:t>est</a:t>
            </a:r>
            <a:r>
              <a:rPr lang="sk-SK" i="1" dirty="0"/>
              <a:t> </a:t>
            </a:r>
            <a:r>
              <a:rPr lang="sk-SK" i="1" dirty="0" err="1"/>
              <a:t>laborum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98944"/>
      </p:ext>
    </p:extLst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nenastala zhoda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2838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46492"/>
              </p:ext>
            </p:extLst>
          </p:nvPr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</p:spTree>
    <p:extLst>
      <p:ext uri="{BB962C8B-B14F-4D97-AF65-F5344CB8AC3E}">
        <p14:creationId xmlns:p14="http://schemas.microsoft.com/office/powerpoint/2010/main" val="3238993337"/>
      </p:ext>
    </p:extLst>
  </p:cSld>
  <p:clrMapOvr>
    <a:masterClrMapping/>
  </p:clrMapOvr>
  <p:transition spd="med">
    <p:randomBa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6556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921235230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7405682"/>
      </p:ext>
    </p:extLst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742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366596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115902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20457213"/>
      </p:ext>
    </p:extLst>
  </p:cSld>
  <p:clrMapOvr>
    <a:masterClrMapping/>
  </p:clrMapOvr>
  <p:transition spd="med">
    <p:randomBa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95091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66997"/>
              </p:ext>
            </p:extLst>
          </p:nvPr>
        </p:nvGraphicFramePr>
        <p:xfrm>
          <a:off x="2096585" y="2680318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95351" y="2423274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720996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597519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33664" y="30846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003276" y="2404208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2108328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2720793695"/>
      </p:ext>
    </p:extLst>
  </p:cSld>
  <p:clrMapOvr>
    <a:masterClrMapping/>
  </p:clrMapOvr>
  <p:transition spd="med">
    <p:randomBa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113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71755"/>
              </p:ext>
            </p:extLst>
          </p:nvPr>
        </p:nvGraphicFramePr>
        <p:xfrm>
          <a:off x="2675793" y="268911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675793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3847595163"/>
      </p:ext>
    </p:extLst>
  </p:cSld>
  <p:clrMapOvr>
    <a:masterClrMapping/>
  </p:clrMapOvr>
  <p:transition spd="med">
    <p:randomBa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  <a:p>
            <a:r>
              <a:rPr lang="sk-SK" dirty="0"/>
              <a:t>Ak nastala zhoda vo všetkých znakoch našli sme hľadaný reťazec, vrátime pozíciu jeho začiatku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2900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68794"/>
              </p:ext>
            </p:extLst>
          </p:nvPr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1388634602"/>
      </p:ext>
    </p:extLst>
  </p:cSld>
  <p:clrMapOvr>
    <a:masterClrMapping/>
  </p:clrMapOvr>
  <p:transition spd="med">
    <p:randomBa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Aká je zložitosť tohto algoritmu? Uvažujme, že dĺžka textu je </a:t>
            </a:r>
            <a:r>
              <a:rPr lang="sk-SK" i="1" dirty="0"/>
              <a:t>n</a:t>
            </a:r>
            <a:r>
              <a:rPr lang="sk-SK" dirty="0"/>
              <a:t> a dĺžka hľadaného reťazca je </a:t>
            </a:r>
            <a:r>
              <a:rPr lang="sk-SK" i="1" dirty="0"/>
              <a:t>m</a:t>
            </a:r>
          </a:p>
          <a:p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281880308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7208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25872"/>
              </p:ext>
            </p:extLst>
          </p:nvPr>
        </p:nvGraphicFramePr>
        <p:xfrm>
          <a:off x="1444990" y="269073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35409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2222" y="312693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338063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044890" y="31237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2684461" y="313377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645858480"/>
      </p:ext>
    </p:extLst>
  </p:cSld>
  <p:clrMapOvr>
    <a:masterClrMapping/>
  </p:clrMapOvr>
  <p:transition spd="med">
    <p:randomBa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53287"/>
              </p:ext>
            </p:extLst>
          </p:nvPr>
        </p:nvGraphicFramePr>
        <p:xfrm>
          <a:off x="2034074" y="2688936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24493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021306" y="312514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927147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633974" y="312193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3537400" y="24115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270039" y="312193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3993787571"/>
      </p:ext>
    </p:extLst>
  </p:cSld>
  <p:clrMapOvr>
    <a:masterClrMapping/>
  </p:clrMapOvr>
  <p:transition spd="med">
    <p:randomBa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29"/>
              </p:ext>
            </p:extLst>
          </p:nvPr>
        </p:nvGraphicFramePr>
        <p:xfrm>
          <a:off x="2689481" y="271047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979900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676713" y="314667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582554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3289381" y="314346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4192807" y="243310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925446" y="314346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762827" y="2233051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417446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05748"/>
              </p:ext>
            </p:extLst>
          </p:nvPr>
        </p:nvGraphicFramePr>
        <p:xfrm>
          <a:off x="5723793" y="270012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014212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5711025" y="31363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661686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323693" y="313311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7227119" y="242275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6959758" y="313311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548606135"/>
      </p:ext>
    </p:extLst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/>
                  <a:t>Majme text zložený iba z malých a veľkých znakov anglickej abecedy</a:t>
                </a:r>
              </a:p>
              <a:p>
                <a:r>
                  <a:rPr lang="sk-SK" sz="2400" dirty="0"/>
                  <a:t>Ich </a:t>
                </a:r>
                <a:r>
                  <a:rPr lang="sk-SK" sz="2400" dirty="0" err="1"/>
                  <a:t>unicode</a:t>
                </a:r>
                <a:r>
                  <a:rPr lang="sk-SK" sz="2400" dirty="0"/>
                  <a:t> hodnoty sú medzi </a:t>
                </a:r>
                <a:r>
                  <a:rPr lang="en-GB" sz="2400" dirty="0"/>
                  <a:t>65 – ‘A’ a</a:t>
                </a:r>
                <a:r>
                  <a:rPr lang="sk-SK" sz="2400" dirty="0"/>
                  <a:t>ž</a:t>
                </a:r>
                <a:r>
                  <a:rPr lang="en-GB" sz="2400" dirty="0"/>
                  <a:t> 122 – ‘z’</a:t>
                </a:r>
              </a:p>
              <a:p>
                <a:r>
                  <a:rPr lang="sk-SK" sz="2400" dirty="0" err="1"/>
                  <a:t>Hash</a:t>
                </a:r>
                <a:r>
                  <a:rPr lang="sk-SK" sz="2400" dirty="0"/>
                  <a:t> reťazca získame ako polynóm</a:t>
                </a:r>
                <a:br>
                  <a:rPr lang="sk-SK" sz="2400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sz="24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sz="2400" dirty="0"/>
              </a:p>
              <a:p>
                <a:r>
                  <a:rPr lang="sk-SK" sz="2400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2400" dirty="0"/>
                  <a:t> je hodnota znaku na pozícii </a:t>
                </a: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sk-SK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sk-SK" sz="2400" i="1" dirty="0"/>
              </a:p>
              <a:p>
                <a:r>
                  <a:rPr lang="sk-SK" sz="2400" dirty="0"/>
                  <a:t>Za </a:t>
                </a:r>
                <a:r>
                  <a:rPr lang="sk-SK" sz="2400" i="1" dirty="0"/>
                  <a:t>a </a:t>
                </a:r>
                <a:r>
                  <a:rPr lang="sk-SK" sz="2400" dirty="0"/>
                  <a:t>zvolíme číslo 123 (väčšie ako hodnota najväčšieho znaku)</a:t>
                </a:r>
                <a:endParaRPr lang="sk-SK" sz="2400" i="1" dirty="0"/>
              </a:p>
              <a:p>
                <a:r>
                  <a:rPr lang="sk-SK" sz="2400" dirty="0"/>
                  <a:t>z reťazca „AAB“ dostaneme hodnotu (</a:t>
                </a:r>
                <a:r>
                  <a:rPr lang="sk-SK" sz="2400" b="1" dirty="0"/>
                  <a:t>znaky od konca</a:t>
                </a:r>
                <a:r>
                  <a:rPr lang="sk-SK" sz="2400" dirty="0"/>
                  <a:t>)</a:t>
                </a:r>
                <a:br>
                  <a:rPr lang="sk-SK" sz="2400" dirty="0"/>
                </a:br>
                <a:r>
                  <a:rPr lang="sk-SK" sz="2400" dirty="0"/>
                  <a:t>123</a:t>
                </a:r>
                <a:r>
                  <a:rPr lang="en-US" sz="2400" baseline="30000" dirty="0"/>
                  <a:t>0</a:t>
                </a:r>
                <a:r>
                  <a:rPr lang="sk-SK" sz="2400" dirty="0"/>
                  <a:t>*66 + 123</a:t>
                </a:r>
                <a:r>
                  <a:rPr lang="en-US" sz="2400" baseline="30000" dirty="0"/>
                  <a:t>1</a:t>
                </a:r>
                <a:r>
                  <a:rPr lang="sk-SK" sz="2400" dirty="0"/>
                  <a:t>*65 + 123</a:t>
                </a:r>
                <a:r>
                  <a:rPr lang="sk-SK" sz="2400" baseline="30000" dirty="0"/>
                  <a:t>2</a:t>
                </a:r>
                <a:r>
                  <a:rPr lang="sk-SK" sz="2400" dirty="0"/>
                  <a:t>*65 = 991446</a:t>
                </a:r>
              </a:p>
              <a:p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2" t="-195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92101"/>
      </p:ext>
    </p:extLst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Hľadanie prvku v spájanom zozname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Spájaný zoznam </a:t>
            </a:r>
          </a:p>
          <a:p>
            <a:pPr lvl="1"/>
            <a:r>
              <a:rPr lang="sk-SK" dirty="0"/>
              <a:t>hľadanie prvku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 Výhody spájaného zoznamu oproti poľu?</a:t>
            </a:r>
            <a:br>
              <a:rPr lang="sk-SK" dirty="0"/>
            </a:br>
            <a:r>
              <a:rPr lang="sk-SK" dirty="0"/>
              <a:t>- dynamická štruktúra</a:t>
            </a:r>
          </a:p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0690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AAB zodpovedá </a:t>
            </a:r>
            <a:r>
              <a:rPr lang="en-US" dirty="0"/>
              <a:t>991446</a:t>
            </a:r>
            <a:endParaRPr lang="sk-SK" dirty="0"/>
          </a:p>
          <a:p>
            <a:r>
              <a:rPr lang="sk-SK" dirty="0"/>
              <a:t>Ako ho využiť pri hľadaní v texte?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AAA zodpovedá 1*65 + 123*65 + 123</a:t>
            </a:r>
            <a:r>
              <a:rPr lang="sk-SK" baseline="30000" dirty="0"/>
              <a:t>2</a:t>
            </a:r>
            <a:r>
              <a:rPr lang="sk-SK" dirty="0"/>
              <a:t>*65 = 991445</a:t>
            </a:r>
          </a:p>
          <a:p>
            <a:r>
              <a:rPr lang="sk-SK" dirty="0"/>
              <a:t>Namiesto postupného porovnávania znakov porovnávame </a:t>
            </a:r>
            <a:r>
              <a:rPr lang="sk-SK" dirty="0" err="1"/>
              <a:t>hash</a:t>
            </a:r>
            <a:r>
              <a:rPr lang="sk-SK" dirty="0"/>
              <a:t>-e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15431"/>
              </p:ext>
            </p:extLst>
          </p:nvPr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14969"/>
              </p:ext>
            </p:extLst>
          </p:nvPr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871762" y="2277412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991445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1575708" y="2651394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74250200"/>
      </p:ext>
    </p:extLst>
  </p:cSld>
  <p:clrMapOvr>
    <a:masterClrMapping/>
  </p:clrMapOvr>
  <p:transition spd="med">
    <p:randomBa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AAB zodpovedá </a:t>
            </a:r>
            <a:r>
              <a:rPr lang="en-US" dirty="0"/>
              <a:t>991446</a:t>
            </a:r>
            <a:endParaRPr lang="sk-SK" dirty="0"/>
          </a:p>
          <a:p>
            <a:r>
              <a:rPr lang="sk-SK" dirty="0"/>
              <a:t>Ako ho využiť pri hľadaní v texte?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AAA zodpovedá 1*65 + 123*65 + 123</a:t>
            </a:r>
            <a:r>
              <a:rPr lang="sk-SK" baseline="30000" dirty="0"/>
              <a:t>2</a:t>
            </a:r>
            <a:r>
              <a:rPr lang="sk-SK" dirty="0"/>
              <a:t>*65 = 991445</a:t>
            </a:r>
          </a:p>
          <a:p>
            <a:r>
              <a:rPr lang="sk-SK" dirty="0"/>
              <a:t>Ako z </a:t>
            </a:r>
            <a:r>
              <a:rPr lang="sk-SK" dirty="0" err="1"/>
              <a:t>hash</a:t>
            </a:r>
            <a:r>
              <a:rPr lang="en-US" dirty="0"/>
              <a:t>-</a:t>
            </a:r>
            <a:r>
              <a:rPr lang="sk-SK" dirty="0"/>
              <a:t>u pre AAA získať </a:t>
            </a:r>
            <a:r>
              <a:rPr lang="sk-SK" dirty="0" err="1"/>
              <a:t>hash</a:t>
            </a:r>
            <a:r>
              <a:rPr lang="sk-SK" dirty="0"/>
              <a:t> pre AAC?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2562371" y="2297451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???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2182377" y="2670952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67484549"/>
      </p:ext>
    </p:extLst>
  </p:cSld>
  <p:clrMapOvr>
    <a:masterClrMapping/>
  </p:clrMapOvr>
  <p:transition spd="med">
    <p:randomBa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 </a:t>
            </a:r>
            <a:r>
              <a:rPr lang="sk-SK" dirty="0" err="1"/>
              <a:t>hashu</a:t>
            </a:r>
            <a:r>
              <a:rPr lang="sk-SK" dirty="0"/>
              <a:t> pre AAA </a:t>
            </a:r>
            <a:r>
              <a:rPr lang="sk-SK" dirty="0" err="1"/>
              <a:t>ziskať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 pre AAC?</a:t>
            </a:r>
          </a:p>
          <a:p>
            <a:r>
              <a:rPr lang="sk-SK" dirty="0"/>
              <a:t>991445 - 123</a:t>
            </a:r>
            <a:r>
              <a:rPr lang="sk-SK" baseline="30000" dirty="0"/>
              <a:t>2</a:t>
            </a:r>
            <a:r>
              <a:rPr lang="sk-SK" dirty="0"/>
              <a:t>*65 = 8060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Posuniem znaky a jednoducho vypočítam </a:t>
            </a:r>
            <a:r>
              <a:rPr lang="sk-SK" dirty="0" err="1"/>
              <a:t>hash</a:t>
            </a:r>
            <a:r>
              <a:rPr lang="sk-SK" dirty="0"/>
              <a:t> posunu</a:t>
            </a:r>
          </a:p>
          <a:p>
            <a:r>
              <a:rPr lang="sk-SK" dirty="0"/>
              <a:t>806</a:t>
            </a:r>
            <a:r>
              <a:rPr lang="en-US" dirty="0"/>
              <a:t>0</a:t>
            </a:r>
            <a:r>
              <a:rPr lang="sk-SK" dirty="0"/>
              <a:t>*123</a:t>
            </a:r>
            <a:r>
              <a:rPr lang="en-GB" dirty="0"/>
              <a:t> = </a:t>
            </a:r>
            <a:r>
              <a:rPr lang="sk-SK" dirty="0"/>
              <a:t>991380</a:t>
            </a:r>
            <a:r>
              <a:rPr lang="en-GB" dirty="0"/>
              <a:t> =</a:t>
            </a:r>
            <a:r>
              <a:rPr lang="sk-SK" dirty="0"/>
              <a:t> (65+123*65)*123 = </a:t>
            </a:r>
            <a:br>
              <a:rPr lang="sk-SK" dirty="0"/>
            </a:br>
            <a:r>
              <a:rPr lang="sk-SK" dirty="0"/>
              <a:t>65*123 + 123</a:t>
            </a:r>
            <a:r>
              <a:rPr lang="sk-SK" baseline="30000" dirty="0"/>
              <a:t>2 </a:t>
            </a:r>
            <a:r>
              <a:rPr lang="sk-SK" dirty="0"/>
              <a:t>* 65</a:t>
            </a:r>
          </a:p>
          <a:p>
            <a:r>
              <a:rPr lang="sk-SK" dirty="0"/>
              <a:t>Pripočítame </a:t>
            </a:r>
            <a:r>
              <a:rPr lang="en-US" dirty="0" err="1"/>
              <a:t>hodnotu</a:t>
            </a:r>
            <a:r>
              <a:rPr lang="sk-SK" dirty="0"/>
              <a:t> pridávaného znaku</a:t>
            </a:r>
          </a:p>
          <a:p>
            <a:r>
              <a:rPr lang="sk-SK" dirty="0"/>
              <a:t>991380 + 67 = 991447</a:t>
            </a:r>
            <a:br>
              <a:rPr lang="sk-SK" dirty="0"/>
            </a:b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1854997" y="2242330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41761" y="2630819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 </a:t>
            </a:r>
            <a:r>
              <a:rPr lang="sk-SK" dirty="0" err="1">
                <a:latin typeface="Trebuchet MS" pitchFamily="34" charset="0"/>
              </a:rPr>
              <a:t>hashu</a:t>
            </a:r>
            <a:r>
              <a:rPr lang="sk-SK" dirty="0">
                <a:latin typeface="Trebuchet MS" pitchFamily="34" charset="0"/>
              </a:rPr>
              <a:t> pre AAA odstránim prvý znak získam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pre </a:t>
            </a:r>
            <a:r>
              <a:rPr lang="en-GB" dirty="0">
                <a:latin typeface="Trebuchet MS" pitchFamily="34" charset="0"/>
              </a:rPr>
              <a:t>_AA</a:t>
            </a:r>
            <a:endParaRPr lang="sk-SK" dirty="0">
              <a:latin typeface="Trebuchet MS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82278" y="4470306"/>
            <a:ext cx="19645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Posun</a:t>
            </a:r>
            <a:r>
              <a:rPr lang="en-GB" dirty="0">
                <a:latin typeface="Trebuchet MS" pitchFamily="34" charset="0"/>
              </a:rPr>
              <a:t> z _AA </a:t>
            </a:r>
            <a:r>
              <a:rPr lang="en-GB" dirty="0" err="1">
                <a:latin typeface="Trebuchet MS" pitchFamily="34" charset="0"/>
              </a:rPr>
              <a:t>na</a:t>
            </a:r>
            <a:endParaRPr lang="en-GB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>
                <a:latin typeface="Trebuchet MS" pitchFamily="34" charset="0"/>
              </a:rPr>
              <a:t>AA _ a </a:t>
            </a:r>
            <a:r>
              <a:rPr lang="en-GB" dirty="0" err="1">
                <a:latin typeface="Trebuchet MS" pitchFamily="34" charset="0"/>
              </a:rPr>
              <a:t>po</a:t>
            </a:r>
            <a:r>
              <a:rPr lang="sk-SK" dirty="0">
                <a:latin typeface="Trebuchet MS" pitchFamily="34" charset="0"/>
              </a:rPr>
              <a:t>čítam </a:t>
            </a:r>
            <a:r>
              <a:rPr lang="sk-SK" dirty="0" err="1">
                <a:latin typeface="Trebuchet MS" pitchFamily="34" charset="0"/>
              </a:rPr>
              <a:t>hash</a:t>
            </a:r>
            <a:endParaRPr lang="sk-SK" dirty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72401" y="6223321"/>
            <a:ext cx="220987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 </a:t>
            </a:r>
            <a:r>
              <a:rPr lang="en-GB" dirty="0">
                <a:latin typeface="Trebuchet MS" pitchFamily="34" charset="0"/>
              </a:rPr>
              <a:t>AA _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err="1">
                <a:latin typeface="Trebuchet MS" pitchFamily="34" charset="0"/>
              </a:rPr>
              <a:t>dosnateme</a:t>
            </a: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AAC</a:t>
            </a:r>
          </a:p>
        </p:txBody>
      </p:sp>
    </p:spTree>
    <p:extLst>
      <p:ext uri="{BB962C8B-B14F-4D97-AF65-F5344CB8AC3E}">
        <p14:creationId xmlns:p14="http://schemas.microsoft.com/office/powerpoint/2010/main" val="836896254"/>
      </p:ext>
    </p:extLst>
  </p:cSld>
  <p:clrMapOvr>
    <a:masterClrMapping/>
  </p:clrMapOvr>
  <p:transition spd="med">
    <p:randomBa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Hash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Cely </a:t>
            </a:r>
            <a:r>
              <a:rPr lang="sk-SK" dirty="0" err="1"/>
              <a:t>hash</a:t>
            </a:r>
            <a:r>
              <a:rPr lang="sk-SK" dirty="0"/>
              <a:t> nepočítame znova, ale počítame ho na základe starého </a:t>
            </a:r>
            <a:r>
              <a:rPr lang="sk-SK" dirty="0" err="1"/>
              <a:t>hash</a:t>
            </a:r>
            <a:r>
              <a:rPr lang="en-US" dirty="0"/>
              <a:t>-u a</a:t>
            </a:r>
            <a:r>
              <a:rPr lang="sk-SK" dirty="0"/>
              <a:t> zmien</a:t>
            </a:r>
          </a:p>
          <a:p>
            <a:r>
              <a:rPr lang="sk-SK" dirty="0"/>
              <a:t>Dostaneme tzv. </a:t>
            </a:r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, prevaľuje sa cez objekt a podľa toho sa mení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28903" y="3615767"/>
            <a:ext cx="24411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Viac na cvičeniach</a:t>
            </a:r>
          </a:p>
        </p:txBody>
      </p:sp>
      <p:pic>
        <p:nvPicPr>
          <p:cNvPr id="1026" name="Picture 2" descr="They see me rollin' They hatin' - Memerial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75" y="3426781"/>
            <a:ext cx="2877827" cy="208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8858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en-US" sz="2400" dirty="0"/>
              <a:t>V</a:t>
            </a:r>
            <a:r>
              <a:rPr lang="sk-SK" sz="2400" dirty="0" err="1"/>
              <a:t>ýhody</a:t>
            </a:r>
            <a:r>
              <a:rPr lang="sk-SK" sz="2400" dirty="0"/>
              <a:t> poľa s kapacitou</a:t>
            </a:r>
            <a:endParaRPr lang="en-US" sz="2400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stačí</a:t>
            </a:r>
            <a:r>
              <a:rPr lang="sk-SK" sz="2200" dirty="0"/>
              <a:t>, </a:t>
            </a:r>
            <a:r>
              <a:rPr lang="sk-SK" sz="2200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200" u="sng" dirty="0"/>
              <a:t>na koniec zoznamu </a:t>
            </a:r>
            <a:r>
              <a:rPr lang="sk-SK" sz="2200" dirty="0"/>
              <a:t>vieme realizovať v čase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nestačí</a:t>
            </a:r>
            <a:r>
              <a:rPr lang="en-US" sz="2200" dirty="0"/>
              <a:t>, </a:t>
            </a:r>
            <a:r>
              <a:rPr lang="en-US" sz="2200" dirty="0" err="1"/>
              <a:t>mus</a:t>
            </a:r>
            <a:r>
              <a:rPr lang="sk-SK" sz="2200" dirty="0" err="1"/>
              <a:t>íme</a:t>
            </a:r>
            <a:r>
              <a:rPr lang="sk-SK" sz="2200" dirty="0"/>
              <a:t> vyrobiť nové pole a kopírovať, </a:t>
            </a:r>
            <a:r>
              <a:rPr lang="sk-SK" sz="2200" dirty="0" err="1"/>
              <a:t>t.j</a:t>
            </a:r>
            <a:r>
              <a:rPr lang="sk-SK" sz="2200" dirty="0"/>
              <a:t>. časová zložitosť je </a:t>
            </a:r>
            <a:r>
              <a:rPr lang="sk-SK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sz="2400" dirty="0"/>
              <a:t>Ak je veľa neobsadených políčok, zmenšíme pole</a:t>
            </a:r>
          </a:p>
          <a:p>
            <a:pPr eaLnBrk="1" hangingPunct="1"/>
            <a:r>
              <a:rPr lang="sk-SK" sz="2400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sz="2400" dirty="0"/>
              <a:t> –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sz="2400" dirty="0"/>
              <a:t>, </a:t>
            </a:r>
            <a:r>
              <a:rPr lang="sk-SK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sz="2400" dirty="0"/>
              <a:t> –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eaLnBrk="1" hangingPunct="1"/>
            <a:r>
              <a:rPr lang="sk-SK" sz="2400" dirty="0"/>
              <a:t>hľadanie -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552934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sk-SK" sz="2400" dirty="0"/>
              <a:t>Problémy pri zväčšovaní a zmenšovaní poľa:</a:t>
            </a: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je pole naplnené (veľkosť == kapacita) a chceme pridať ďalší prvok na koniec zoznamu tak kapacita nestačí</a:t>
            </a:r>
            <a:r>
              <a:rPr lang="en-US" sz="2000" dirty="0"/>
              <a:t>, </a:t>
            </a:r>
            <a:r>
              <a:rPr lang="en-US" sz="2000" dirty="0" err="1"/>
              <a:t>mus</a:t>
            </a:r>
            <a:r>
              <a:rPr lang="sk-SK" sz="2000" dirty="0" err="1"/>
              <a:t>íme</a:t>
            </a:r>
            <a:r>
              <a:rPr lang="sk-SK" sz="2000" dirty="0"/>
              <a:t> vyrobiť nové pole a kopírovať obsah starého poľa,</a:t>
            </a:r>
            <a:br>
              <a:rPr lang="sk-SK" sz="2000" dirty="0"/>
            </a:br>
            <a:r>
              <a:rPr lang="sk-SK" sz="2000" dirty="0" err="1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má pole veľa neobsadených políčok tak vyrobíme nové menšie pole a obsah starého poľa prekopírujeme,</a:t>
            </a:r>
            <a:br>
              <a:rPr lang="sk-SK" sz="2000" dirty="0"/>
            </a:br>
            <a:r>
              <a:rPr lang="sk-SK" sz="2000" dirty="0" err="1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8" indent="-457200" eaLnBrk="1" hangingPunct="1"/>
            <a:r>
              <a:rPr lang="sk-SK" sz="2400" dirty="0"/>
              <a:t>Kedy a ako budeme pole zväčšovať a zmenšovať?</a:t>
            </a:r>
          </a:p>
          <a:p>
            <a:pPr marL="1082675" lvl="1" indent="-457200" eaLnBrk="1" hangingPunct="1"/>
            <a:r>
              <a:rPr lang="sk-SK" sz="2000" dirty="0"/>
              <a:t>Ak je pole naplnené,</a:t>
            </a:r>
            <a:br>
              <a:rPr lang="sk-SK" sz="2000" dirty="0"/>
            </a:br>
            <a:r>
              <a:rPr lang="sk-SK" sz="2000" dirty="0"/>
              <a:t>tak jeho kapacitu zväčšíme na dvojnásobnú</a:t>
            </a:r>
          </a:p>
          <a:p>
            <a:pPr marL="1082675" lvl="1" indent="-457200" eaLnBrk="1" hangingPunct="1"/>
            <a:r>
              <a:rPr lang="sk-SK" sz="2000" dirty="0"/>
              <a:t>Ak je pole obsadene na ¼,</a:t>
            </a:r>
            <a:br>
              <a:rPr lang="sk-SK" sz="2000" dirty="0"/>
            </a:br>
            <a:r>
              <a:rPr lang="sk-SK" sz="2000" dirty="0"/>
              <a:t>tak jeho kapacitu zmenšíme na polovicu</a:t>
            </a:r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659351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80587"/>
          </a:xfrm>
        </p:spPr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sk-SK" sz="2400" dirty="0"/>
              <a:t>Máme stále to isté pole s kapacitou  a vieme ako funguje. Aká je zložitosť pridávania a odstraňovania prvkov podľa dokumentácie napríklad v implementácii </a:t>
            </a:r>
            <a:r>
              <a:rPr lang="sk-SK" sz="2400" dirty="0" err="1"/>
              <a:t>ArrayList</a:t>
            </a:r>
            <a:r>
              <a:rPr lang="sk-SK" sz="2400" dirty="0"/>
              <a:t>?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05" y="3655170"/>
            <a:ext cx="7486650" cy="862556"/>
          </a:xfrm>
          <a:prstGeom prst="rect">
            <a:avLst/>
          </a:prstGeom>
        </p:spPr>
      </p:pic>
      <p:cxnSp>
        <p:nvCxnSpPr>
          <p:cNvPr id="12" name="Rovná spojnica 11"/>
          <p:cNvCxnSpPr/>
          <p:nvPr/>
        </p:nvCxnSpPr>
        <p:spPr bwMode="auto">
          <a:xfrm>
            <a:off x="840705" y="4122167"/>
            <a:ext cx="3502695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3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78" y="4756639"/>
            <a:ext cx="2039044" cy="173762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2096585" y="4863043"/>
            <a:ext cx="53543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Prečo dokumentácia uvádza, že zložitosť</a:t>
            </a:r>
          </a:p>
          <a:p>
            <a:r>
              <a:rPr lang="sk-SK" dirty="0"/>
              <a:t>je konštantná, teda </a:t>
            </a:r>
            <a:r>
              <a:rPr lang="sk-SK" dirty="0">
                <a:solidFill>
                  <a:srgbClr val="FF0000"/>
                </a:solidFill>
              </a:rPr>
              <a:t>O(1)</a:t>
            </a:r>
            <a:r>
              <a:rPr lang="sk-SK" dirty="0"/>
              <a:t>?</a:t>
            </a:r>
          </a:p>
          <a:p>
            <a:endParaRPr lang="sk-SK" dirty="0"/>
          </a:p>
          <a:p>
            <a:r>
              <a:rPr lang="sk-SK" dirty="0"/>
              <a:t>Dokumentácia uvádza amortizovanú zložitosť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55501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13015</TotalTime>
  <Words>3059</Words>
  <Application>Microsoft Office PowerPoint</Application>
  <PresentationFormat>Prezentácia na obrazovke (4:3)</PresentationFormat>
  <Paragraphs>1031</Paragraphs>
  <Slides>63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63</vt:i4>
      </vt:variant>
    </vt:vector>
  </HeadingPairs>
  <TitlesOfParts>
    <vt:vector size="74" baseType="lpstr">
      <vt:lpstr>Arial</vt:lpstr>
      <vt:lpstr>Cambria Math</vt:lpstr>
      <vt:lpstr>Consolas</vt:lpstr>
      <vt:lpstr>Courier New</vt:lpstr>
      <vt:lpstr>Lucida Sans</vt:lpstr>
      <vt:lpstr>Lucida Sans Unicode</vt:lpstr>
      <vt:lpstr>Symbol</vt:lpstr>
      <vt:lpstr>Times New Roman</vt:lpstr>
      <vt:lpstr>Trebuchet MS</vt:lpstr>
      <vt:lpstr>Verdana</vt:lpstr>
      <vt:lpstr>Identity_Lifecycle_Management</vt:lpstr>
      <vt:lpstr>11. Prednáška (6.5.2024)</vt:lpstr>
      <vt:lpstr>Hľadanie prvku v poli</vt:lpstr>
      <vt:lpstr>Hľadanie prvku v poli</vt:lpstr>
      <vt:lpstr>Hľadanie prvku v poli</vt:lpstr>
      <vt:lpstr>Prezentácia programu PowerPoint</vt:lpstr>
      <vt:lpstr>Hľadanie prvku v spájanom zozname</vt:lpstr>
      <vt:lpstr>Pole s kapacitou </vt:lpstr>
      <vt:lpstr>Pole s kapacitou </vt:lpstr>
      <vt:lpstr>Pole s kapacitou </vt:lpstr>
      <vt:lpstr>Amortizovaná zložitosť</vt:lpstr>
      <vt:lpstr>Amortizovaná zložitosť</vt:lpstr>
      <vt:lpstr>Amortizovaná zložitosť</vt:lpstr>
      <vt:lpstr>Amortizovaná zložitosť</vt:lpstr>
      <vt:lpstr>Pole s kapacitou </vt:lpstr>
      <vt:lpstr>Pole s „veštcom“ </vt:lpstr>
      <vt:lpstr>Programujeme veštca</vt:lpstr>
      <vt:lpstr>Hash-ovacia funkcia</vt:lpstr>
      <vt:lpstr>Ukladáme na základe Hash-u</vt:lpstr>
      <vt:lpstr>Ukladáme na základe Hash-u</vt:lpstr>
      <vt:lpstr>Ukladáme na základe Hash-u</vt:lpstr>
      <vt:lpstr>Ako uložiť viac hodnôt?</vt:lpstr>
      <vt:lpstr>Kolizie </vt:lpstr>
      <vt:lpstr>Ako riešiť kolízie?</vt:lpstr>
      <vt:lpstr>Load faktor </vt:lpstr>
      <vt:lpstr>Ako riešiť kolízie?</vt:lpstr>
      <vt:lpstr>Zmena hash-ovacej funkcie</vt:lpstr>
      <vt:lpstr>Zmena hash-ovacej funkcie</vt:lpstr>
      <vt:lpstr>Hash function</vt:lpstr>
      <vt:lpstr>Ako riešiť kolízie?</vt:lpstr>
      <vt:lpstr>Ako riešiť kolízie?</vt:lpstr>
      <vt:lpstr>Pridávanie a vyhadzovanie</vt:lpstr>
      <vt:lpstr>Rehasing</vt:lpstr>
      <vt:lpstr>Rehasing</vt:lpstr>
      <vt:lpstr>Rehashing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pridávania</vt:lpstr>
      <vt:lpstr>HashMap</vt:lpstr>
      <vt:lpstr>HashSet a HashMap realita</vt:lpstr>
      <vt:lpstr>HashSet sumár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Využitie hash-u</vt:lpstr>
      <vt:lpstr>Využitie hash-u</vt:lpstr>
      <vt:lpstr>Prezentácia programu PowerPoint</vt:lpstr>
      <vt:lpstr>Prezentácia programu PowerPoint</vt:lpstr>
      <vt:lpstr>Rolling Hash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531</cp:revision>
  <dcterms:created xsi:type="dcterms:W3CDTF">2007-01-29T19:11:06Z</dcterms:created>
  <dcterms:modified xsi:type="dcterms:W3CDTF">2024-12-10T10:19:53Z</dcterms:modified>
</cp:coreProperties>
</file>