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2"/>
  </p:notesMasterIdLst>
  <p:handoutMasterIdLst>
    <p:handoutMasterId r:id="rId53"/>
  </p:handoutMasterIdLst>
  <p:sldIdLst>
    <p:sldId id="352" r:id="rId2"/>
    <p:sldId id="437" r:id="rId3"/>
    <p:sldId id="486" r:id="rId4"/>
    <p:sldId id="487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93" r:id="rId14"/>
    <p:sldId id="490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88" r:id="rId27"/>
    <p:sldId id="491" r:id="rId28"/>
    <p:sldId id="461" r:id="rId29"/>
    <p:sldId id="462" r:id="rId30"/>
    <p:sldId id="463" r:id="rId31"/>
    <p:sldId id="494" r:id="rId32"/>
    <p:sldId id="464" r:id="rId33"/>
    <p:sldId id="465" r:id="rId34"/>
    <p:sldId id="489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92" r:id="rId48"/>
    <p:sldId id="479" r:id="rId49"/>
    <p:sldId id="480" r:id="rId50"/>
    <p:sldId id="481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66FF"/>
    <a:srgbClr val="008000"/>
    <a:srgbClr val="F7FBC5"/>
    <a:srgbClr val="FFFFCC"/>
    <a:srgbClr val="CC9900"/>
    <a:srgbClr val="E7FFE7"/>
    <a:srgbClr val="CCFFCC"/>
    <a:srgbClr val="FFE781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7B383-743F-14F8-2609-581D950688FE}" v="3" dt="2024-04-03T15:23:16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>
        <p:scale>
          <a:sx n="100" d="100"/>
          <a:sy n="100" d="100"/>
        </p:scale>
        <p:origin x="1986" y="28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3.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endParaRPr lang="en-US" sz="4000" dirty="0" err="1"/>
          </a:p>
        </p:txBody>
      </p:sp>
      <p:pic>
        <p:nvPicPr>
          <p:cNvPr id="9" name="Picture 2" descr="http://www.car-repair-manual.com/images/car-repai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92" y="1307579"/>
            <a:ext cx="2206117" cy="19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courses.cs.vt.edu/csonline/DataStructures/Lessons/OrderedListImplementationView/linked_li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572000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javaworld.com/javaworld/jw-06-2003/images/jw-0613-java101gui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643438"/>
            <a:ext cx="24288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12381" y="3319393"/>
            <a:ext cx="7742172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Údajové štruktúry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čo sa skrýva</a:t>
            </a:r>
            <a:br>
              <a:rPr lang="en-US" sz="2400" b="1" dirty="0"/>
            </a:br>
            <a:r>
              <a:rPr lang="sk-SK" sz="2400" b="1" dirty="0"/>
              <a:t>pod kapotou JCF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3</a:t>
            </a:r>
            <a:r>
              <a:rPr lang="en-US"/>
              <a:t>)</a:t>
            </a:r>
            <a:endParaRPr lang="sk-SK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Sumarizácia</a:t>
            </a:r>
            <a:r>
              <a:rPr lang="sk-SK" dirty="0"/>
              <a:t> časovej zložitosti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sk-SK" dirty="0"/>
              <a:t>u:</a:t>
            </a:r>
            <a:endParaRPr lang="en-US" dirty="0"/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/>
              <a:t>koniec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keď nová veľkosť má byť väčšia ako kapacita</a:t>
            </a:r>
            <a:endParaRPr lang="en-US" dirty="0"/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remove</a:t>
            </a:r>
            <a:r>
              <a:rPr lang="en-US" dirty="0"/>
              <a:t> z </a:t>
            </a:r>
            <a:r>
              <a:rPr lang="en-US" u="sng" dirty="0" err="1"/>
              <a:t>konca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sk-SK" dirty="0"/>
              <a:t>ď máme príliš „neobsadených“ políčok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319841" y="5624422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+mj-lt"/>
              </a:rPr>
              <a:t>A čo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400" b="1" dirty="0">
                <a:latin typeface="+mj-lt"/>
              </a:rPr>
              <a:t> a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za</a:t>
            </a:r>
            <a:r>
              <a:rPr lang="sk-SK" sz="2400" b="1" dirty="0" err="1">
                <a:latin typeface="+mj-lt"/>
              </a:rPr>
              <a:t>čiatku</a:t>
            </a:r>
            <a:r>
              <a:rPr lang="sk-SK" sz="2400" b="1" dirty="0">
                <a:latin typeface="+mj-lt"/>
              </a:rPr>
              <a:t> alebo v strede</a:t>
            </a:r>
            <a:r>
              <a:rPr lang="en-US" sz="2400" b="1" dirty="0">
                <a:latin typeface="+mj-lt"/>
              </a:rPr>
              <a:t>?</a:t>
            </a:r>
            <a:endParaRPr lang="sk-SK" sz="24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(4)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(2, 9)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9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index</a:t>
            </a:r>
            <a:r>
              <a:rPr lang="en-US" dirty="0"/>
              <a:t> 2?</a:t>
            </a:r>
            <a:endParaRPr lang="sk-SK" dirty="0"/>
          </a:p>
          <a:p>
            <a:pPr marL="625475" lvl="1" indent="0" eaLnBrk="1" hangingPunct="1">
              <a:buNone/>
            </a:pP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944691"/>
              </p:ext>
            </p:extLst>
          </p:nvPr>
        </p:nvGraphicFramePr>
        <p:xfrm>
          <a:off x="1687230" y="320169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38081"/>
              </p:ext>
            </p:extLst>
          </p:nvPr>
        </p:nvGraphicFramePr>
        <p:xfrm>
          <a:off x="1678768" y="4768551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Šípka vpravo so zárezom 8"/>
          <p:cNvSpPr/>
          <p:nvPr/>
        </p:nvSpPr>
        <p:spPr bwMode="auto">
          <a:xfrm rot="5400000">
            <a:off x="3102121" y="3931065"/>
            <a:ext cx="794759" cy="452928"/>
          </a:xfrm>
          <a:prstGeom prst="notch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564754" y="276769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mám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64754" y="435485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chcem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5</a:t>
            </a:r>
            <a:r>
              <a:rPr lang="en-US"/>
              <a:t>)</a:t>
            </a:r>
            <a:endParaRPr lang="sk-SK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3975" y="2972070"/>
            <a:ext cx="6029325" cy="1323975"/>
          </a:xfrm>
        </p:spPr>
        <p:txBody>
          <a:bodyPr/>
          <a:lstStyle/>
          <a:p>
            <a:pPr eaLnBrk="1" hangingPunct="1">
              <a:buNone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i=velkost-1; 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i--) 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[i+1]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= hodnota;</a:t>
            </a:r>
          </a:p>
          <a:p>
            <a:pPr eaLnBrk="1" hangingPunct="1"/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5720" y="2167649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1" name="Curved Down Arrow 8"/>
          <p:cNvSpPr>
            <a:spLocks noChangeArrowheads="1"/>
          </p:cNvSpPr>
          <p:nvPr/>
        </p:nvSpPr>
        <p:spPr bwMode="auto">
          <a:xfrm>
            <a:off x="342900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Curved Down Arrow 9"/>
          <p:cNvSpPr>
            <a:spLocks noChangeArrowheads="1"/>
          </p:cNvSpPr>
          <p:nvPr/>
        </p:nvSpPr>
        <p:spPr bwMode="auto">
          <a:xfrm>
            <a:off x="2714625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3" name="Curved Down Arrow 10"/>
          <p:cNvSpPr>
            <a:spLocks noChangeArrowheads="1"/>
          </p:cNvSpPr>
          <p:nvPr/>
        </p:nvSpPr>
        <p:spPr bwMode="auto">
          <a:xfrm>
            <a:off x="200025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294347" y="5050295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sk-SK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2940" y="4581975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Po posunutí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vytvorenie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miesta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):</a:t>
            </a:r>
            <a:endParaRPr lang="sk-SK" sz="2000" dirty="0">
              <a:solidFill>
                <a:schemeClr val="tx1"/>
              </a:solidFill>
              <a:latin typeface="+mn-lt"/>
              <a:ea typeface="MS Gothic" charset="-128"/>
            </a:endParaRP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71475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1.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2" name="TextBox 21"/>
          <p:cNvSpPr txBox="1">
            <a:spLocks noChangeArrowheads="1"/>
          </p:cNvSpPr>
          <p:nvPr/>
        </p:nvSpPr>
        <p:spPr bwMode="auto">
          <a:xfrm>
            <a:off x="3000375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2.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228600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3.</a:t>
            </a:r>
            <a:endParaRPr lang="sk-SK" sz="140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294347" y="5939303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0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940" y="5510662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Po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ulo</a:t>
            </a: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žení hodnoty na index 2: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952887" y="1656272"/>
            <a:ext cx="586600" cy="9920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479438" y="2567639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index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4482" y="1268083"/>
            <a:ext cx="181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add(2, 9)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8108831" y="1682151"/>
            <a:ext cx="143770" cy="97191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632500" y="2564763"/>
            <a:ext cx="131309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hodnota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 flipV="1">
            <a:off x="5391508" y="3381554"/>
            <a:ext cx="1385975" cy="5750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00850" y="3427405"/>
            <a:ext cx="2270622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Pozor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poradie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kop</a:t>
            </a:r>
            <a:r>
              <a:rPr lang="sk-SK" dirty="0" err="1">
                <a:latin typeface="Trebuchet MS" pitchFamily="34" charset="0"/>
              </a:rPr>
              <a:t>írovania</a:t>
            </a:r>
            <a:r>
              <a:rPr lang="sk-SK" dirty="0">
                <a:latin typeface="Trebuchet MS" pitchFamily="34" charset="0"/>
              </a:rPr>
              <a:t> hodnôt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14341" grpId="0" animBg="1"/>
      <p:bldP spid="14342" grpId="0" animBg="1"/>
      <p:bldP spid="14343" grpId="0" animBg="1"/>
      <p:bldP spid="18" grpId="0"/>
      <p:bldP spid="14351" grpId="0"/>
      <p:bldP spid="14352" grpId="0"/>
      <p:bldP spid="14353" grpId="0"/>
      <p:bldP spid="26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(6)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(0, x)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0-t</a:t>
            </a:r>
            <a:r>
              <a:rPr lang="sk-SK" dirty="0"/>
              <a:t>ý index</a:t>
            </a:r>
            <a:r>
              <a:rPr lang="en-US" dirty="0"/>
              <a:t>?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/>
            <a:r>
              <a:rPr lang="sk-SK" dirty="0"/>
              <a:t>všetky hodnoty v internom poli musíme vždy posunúť o jedno miesto vpravo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osun</a:t>
            </a:r>
            <a:r>
              <a:rPr lang="sk-SK" dirty="0"/>
              <a:t> </a:t>
            </a:r>
            <a:r>
              <a:rPr lang="sk-SK" i="1" dirty="0"/>
              <a:t>n</a:t>
            </a:r>
            <a:r>
              <a:rPr lang="sk-SK" dirty="0"/>
              <a:t> hodnôt v poli trvá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sk-SK" b="1" dirty="0"/>
              <a:t>záver:</a:t>
            </a:r>
            <a:r>
              <a:rPr lang="sk-SK" dirty="0"/>
              <a:t> kapacita pomôže pri pridávaní na koniec, ale nie pri pridávaní na iné pozície</a:t>
            </a:r>
          </a:p>
        </p:txBody>
      </p:sp>
    </p:spTree>
    <p:extLst>
      <p:ext uri="{BB962C8B-B14F-4D97-AF65-F5344CB8AC3E}">
        <p14:creationId xmlns:p14="http://schemas.microsoft.com/office/powerpoint/2010/main" val="3845163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sk-SK" dirty="0" err="1"/>
              <a:t>ýzva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646979" y="1958194"/>
            <a:ext cx="77810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+mj-lt"/>
              </a:rPr>
              <a:t>Ide uložiť zoznam hodnôt tak, aby sme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nemuseli</a:t>
            </a:r>
            <a:r>
              <a:rPr lang="sk-SK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robi</a:t>
            </a:r>
            <a:r>
              <a:rPr lang="sk-SK" sz="2800" dirty="0">
                <a:latin typeface="+mj-lt"/>
              </a:rPr>
              <a:t>ť v pamäti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pres</a:t>
            </a:r>
            <a:r>
              <a:rPr lang="sk-SK" sz="2800" b="1" dirty="0" err="1">
                <a:solidFill>
                  <a:srgbClr val="FF0000"/>
                </a:solidFill>
                <a:latin typeface="+mj-lt"/>
              </a:rPr>
              <a:t>uny</a:t>
            </a:r>
            <a:r>
              <a:rPr lang="sk-SK" sz="2800" dirty="0">
                <a:latin typeface="+mj-lt"/>
              </a:rPr>
              <a:t> pri každom vložení novej hodnoty do tohto zoznamu</a:t>
            </a:r>
            <a:r>
              <a:rPr lang="en-US" sz="2800" dirty="0">
                <a:latin typeface="+mj-lt"/>
              </a:rPr>
              <a:t>?</a:t>
            </a:r>
            <a:endParaRPr lang="sk-SK" sz="2800" dirty="0">
              <a:latin typeface="+mj-lt"/>
            </a:endParaRPr>
          </a:p>
          <a:p>
            <a:endParaRPr lang="sk-SK" dirty="0"/>
          </a:p>
        </p:txBody>
      </p:sp>
      <p:pic>
        <p:nvPicPr>
          <p:cNvPr id="64514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75" y="4025947"/>
            <a:ext cx="2999663" cy="2556235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43333" y="1383157"/>
            <a:ext cx="128760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Demo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údajová štruktúra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dirty="0"/>
              <a:t>na uloženie zoznamu hodnôt </a:t>
            </a:r>
            <a:endParaRPr lang="en-US" dirty="0"/>
          </a:p>
          <a:p>
            <a:pPr lvl="1" eaLnBrk="1" hangingPunct="1"/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prvky</a:t>
            </a:r>
            <a:r>
              <a:rPr lang="en-US" dirty="0"/>
              <a:t>) v </a:t>
            </a:r>
            <a:r>
              <a:rPr lang="en-US" dirty="0" err="1"/>
              <a:t>zozname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sk-SK" dirty="0"/>
              <a:t>ú poradie</a:t>
            </a:r>
          </a:p>
          <a:p>
            <a:pPr eaLnBrk="1" hangingPunct="1"/>
            <a:r>
              <a:rPr lang="sk-SK" dirty="0"/>
              <a:t>prvky zoznamu sú v samostatných objektoch – </a:t>
            </a:r>
            <a:r>
              <a:rPr lang="sk-SK" b="1" dirty="0">
                <a:solidFill>
                  <a:srgbClr val="FF0000"/>
                </a:solidFill>
              </a:rPr>
              <a:t>uzloch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ang</a:t>
            </a:r>
            <a:r>
              <a:rPr lang="en-US" dirty="0"/>
              <a:t>. node)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r>
              <a:rPr lang="sk-SK" dirty="0"/>
              <a:t>každý </a:t>
            </a:r>
            <a:r>
              <a:rPr lang="sk-SK" b="1" dirty="0"/>
              <a:t>uzol</a:t>
            </a:r>
            <a:r>
              <a:rPr lang="en-US" b="1" dirty="0"/>
              <a:t> </a:t>
            </a:r>
            <a:r>
              <a:rPr lang="en-US" b="1" u="sng" dirty="0" err="1"/>
              <a:t>uchov</a:t>
            </a:r>
            <a:r>
              <a:rPr lang="sk-SK" b="1" u="sng" dirty="0" err="1"/>
              <a:t>áva</a:t>
            </a:r>
            <a:endParaRPr lang="sk-SK" b="1" u="sng" dirty="0"/>
          </a:p>
          <a:p>
            <a:pPr lvl="1" eaLnBrk="1" hangingPunct="1"/>
            <a:r>
              <a:rPr lang="sk-SK" b="1" dirty="0">
                <a:solidFill>
                  <a:srgbClr val="FF0000"/>
                </a:solidFill>
              </a:rPr>
              <a:t>hodnotu</a:t>
            </a:r>
            <a:endParaRPr lang="sk-SK" dirty="0"/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sk-SK" b="1" dirty="0" err="1">
                <a:solidFill>
                  <a:srgbClr val="FF0000"/>
                </a:solidFill>
              </a:rPr>
              <a:t>eferenciu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navig</a:t>
            </a:r>
            <a:r>
              <a:rPr lang="sk-SK" dirty="0" err="1"/>
              <a:t>áciu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uzol, ktorý uchováva nasledujúcu hodnotu v zozname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sk-SK" dirty="0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</a:t>
            </a:r>
          </a:p>
        </p:txBody>
      </p:sp>
      <p:pic>
        <p:nvPicPr>
          <p:cNvPr id="16390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571875"/>
            <a:ext cx="476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606506" y="4149305"/>
            <a:ext cx="1423358" cy="86264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750944" y="4120549"/>
            <a:ext cx="727494" cy="83963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6987396" y="4060165"/>
            <a:ext cx="31631" cy="71886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22236" y="4663857"/>
            <a:ext cx="2569674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Uzly spájaného zoznamu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Uzol spájaného zoznamu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4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174521" y="1828798"/>
            <a:ext cx="3140014" cy="207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52226" y="1351314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Hodnota uložená v uzle spájaného zoznamu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010617" y="2570669"/>
            <a:ext cx="3045125" cy="4054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43600" y="2297344"/>
            <a:ext cx="287834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uzol obsahujúci nasledujúcu hodnotu v spájanom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5094" y="5080801"/>
            <a:ext cx="545477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Sp</a:t>
            </a:r>
            <a:r>
              <a:rPr lang="sk-SK" dirty="0" err="1">
                <a:latin typeface="Trebuchet MS" pitchFamily="34" charset="0"/>
              </a:rPr>
              <a:t>ájaný</a:t>
            </a:r>
            <a:r>
              <a:rPr lang="sk-SK" dirty="0">
                <a:latin typeface="Trebuchet MS" pitchFamily="34" charset="0"/>
              </a:rPr>
              <a:t> zoznam je „</a:t>
            </a:r>
            <a:r>
              <a:rPr lang="sk-SK" b="1" dirty="0">
                <a:latin typeface="Trebuchet MS" pitchFamily="34" charset="0"/>
              </a:rPr>
              <a:t>rekurzívna“ </a:t>
            </a:r>
            <a:r>
              <a:rPr lang="sk-SK" dirty="0">
                <a:latin typeface="Trebuchet MS" pitchFamily="34" charset="0"/>
              </a:rPr>
              <a:t>údajová štruktúra – opis triedy zahŕňa </a:t>
            </a:r>
            <a:r>
              <a:rPr lang="sk-SK" dirty="0" err="1">
                <a:latin typeface="Trebuchet MS" pitchFamily="34" charset="0"/>
              </a:rPr>
              <a:t>referencovanie</a:t>
            </a:r>
            <a:r>
              <a:rPr lang="sk-SK" dirty="0">
                <a:latin typeface="Trebuchet MS" pitchFamily="34" charset="0"/>
              </a:rPr>
              <a:t> objektov opisovanej triedy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 v Jave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SpajanyZoznam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endParaRPr lang="sk-SK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140678" y="4261450"/>
            <a:ext cx="1544127" cy="13974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572664" y="525045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 začiatku v zozname niet uzlov.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2251493" y="4284454"/>
            <a:ext cx="695863" cy="135722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599" y="559263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prvý uzol</a:t>
            </a:r>
            <a:r>
              <a:rPr lang="sk-SK" dirty="0">
                <a:latin typeface="Trebuchet MS" pitchFamily="34" charset="0"/>
              </a:rPr>
              <a:t> v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835967" y="1766055"/>
            <a:ext cx="324000" cy="1476000"/>
          </a:xfrm>
          <a:prstGeom prst="rightBrace">
            <a:avLst>
              <a:gd name="adj1" fmla="val 77298"/>
              <a:gd name="adj2" fmla="val 5000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67863" y="1952288"/>
            <a:ext cx="28553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Vnútorná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(a </a:t>
            </a:r>
            <a:r>
              <a:rPr lang="en-US" dirty="0" err="1">
                <a:latin typeface="Trebuchet MS" pitchFamily="34" charset="0"/>
              </a:rPr>
              <a:t>priv</a:t>
            </a:r>
            <a:r>
              <a:rPr lang="sk-SK" dirty="0" err="1">
                <a:latin typeface="Trebuchet MS" pitchFamily="34" charset="0"/>
              </a:rPr>
              <a:t>átna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trieda pre uzly zoznamu</a:t>
            </a:r>
            <a:r>
              <a:rPr lang="en-US" dirty="0">
                <a:latin typeface="Trebuchet MS" pitchFamily="34" charset="0"/>
              </a:rPr>
              <a:t>.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Pridanie na začiatok zoznamu</a:t>
            </a:r>
            <a:r>
              <a:rPr lang="sk-SK"/>
              <a:t> </a:t>
            </a:r>
          </a:p>
        </p:txBody>
      </p:sp>
      <p:pic>
        <p:nvPicPr>
          <p:cNvPr id="19459" name="Picture 8" descr="http://upload.wikimedia.org/wikipedia/commons/thumb/6/6d/Singly-linked-list.svg/500px-Singly-linked-list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571750"/>
            <a:ext cx="4762500" cy="476250"/>
          </a:xfrm>
        </p:spPr>
      </p:pic>
      <p:cxnSp>
        <p:nvCxnSpPr>
          <p:cNvPr id="6" name="Curved Connector 5"/>
          <p:cNvCxnSpPr>
            <a:cxnSpLocks noChangeShapeType="1"/>
          </p:cNvCxnSpPr>
          <p:nvPr/>
        </p:nvCxnSpPr>
        <p:spPr bwMode="auto">
          <a:xfrm>
            <a:off x="714375" y="1785938"/>
            <a:ext cx="2428875" cy="1033462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500438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202657" y="2821781"/>
            <a:ext cx="952500" cy="9286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6" name="Shape 15"/>
          <p:cNvCxnSpPr>
            <a:cxnSpLocks noChangeShapeType="1"/>
          </p:cNvCxnSpPr>
          <p:nvPr/>
        </p:nvCxnSpPr>
        <p:spPr bwMode="auto">
          <a:xfrm rot="16200000" flipH="1">
            <a:off x="126207" y="2374106"/>
            <a:ext cx="1962150" cy="785813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71625" y="35369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8</a:t>
            </a:r>
            <a:endParaRPr lang="sk-SK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6" name="Rectangle 20"/>
          <p:cNvSpPr>
            <a:spLocks noChangeArrowheads="1"/>
          </p:cNvSpPr>
          <p:nvPr/>
        </p:nvSpPr>
        <p:spPr bwMode="auto">
          <a:xfrm>
            <a:off x="1714500" y="4429125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pridajNaZaciatok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hodnota)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Uzol();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hodnota;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triped Right Arrow 21"/>
          <p:cNvSpPr/>
          <p:nvPr/>
        </p:nvSpPr>
        <p:spPr bwMode="auto">
          <a:xfrm>
            <a:off x="1428750" y="4803775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Striped Right Arrow 23"/>
          <p:cNvSpPr/>
          <p:nvPr/>
        </p:nvSpPr>
        <p:spPr bwMode="auto">
          <a:xfrm>
            <a:off x="1428750" y="5106988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Striped Right Arrow 24"/>
          <p:cNvSpPr/>
          <p:nvPr/>
        </p:nvSpPr>
        <p:spPr bwMode="auto">
          <a:xfrm>
            <a:off x="1428750" y="5408613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Striped Right Arrow 25"/>
          <p:cNvSpPr/>
          <p:nvPr/>
        </p:nvSpPr>
        <p:spPr bwMode="auto">
          <a:xfrm>
            <a:off x="1428750" y="5715000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Prechod</a:t>
            </a:r>
            <a:r>
              <a:rPr lang="sk-SK" dirty="0"/>
              <a:t> spájaným zoznamom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452579" y="2832970"/>
            <a:ext cx="4500562" cy="3786187"/>
          </a:xfrm>
        </p:spPr>
        <p:txBody>
          <a:bodyPr/>
          <a:lstStyle/>
          <a:p>
            <a:pPr eaLnBrk="1" hangingPunct="1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eaLnBrk="1" hangingPunct="1">
              <a:buNone/>
            </a:pP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sz="2000" dirty="0"/>
          </a:p>
        </p:txBody>
      </p:sp>
      <p:pic>
        <p:nvPicPr>
          <p:cNvPr id="20484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928813"/>
            <a:ext cx="4762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20485" name="Curved Connector 4"/>
          <p:cNvCxnSpPr>
            <a:cxnSpLocks noChangeShapeType="1"/>
            <a:stCxn id="20486" idx="2"/>
          </p:cNvCxnSpPr>
          <p:nvPr/>
        </p:nvCxnSpPr>
        <p:spPr bwMode="auto">
          <a:xfrm rot="16200000" flipH="1">
            <a:off x="1093787" y="1474788"/>
            <a:ext cx="347663" cy="1036638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433313" y="3217654"/>
            <a:ext cx="1293961" cy="18978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2526" y="2714287"/>
            <a:ext cx="339880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Referencia na uzol, na ktorom sa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práve nachádzame</a:t>
            </a:r>
            <a:r>
              <a:rPr lang="sk-SK" sz="1800" dirty="0">
                <a:latin typeface="Trebuchet MS" pitchFamily="34" charset="0"/>
              </a:rPr>
              <a:t>. Štartujeme od prvého.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2656936" y="4968814"/>
            <a:ext cx="2260122" cy="2674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61026" y="4919774"/>
            <a:ext cx="255629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Presun</a:t>
            </a:r>
            <a:r>
              <a:rPr lang="sk-SK" sz="1800" dirty="0">
                <a:latin typeface="Trebuchet MS" pitchFamily="34" charset="0"/>
              </a:rPr>
              <a:t> na ďalší uzol v zozname.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622430" y="4175184"/>
            <a:ext cx="2035834" cy="6901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2530" y="3864476"/>
            <a:ext cx="2553418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Kontrola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sk-SK" sz="1800" dirty="0">
                <a:latin typeface="Trebuchet MS" pitchFamily="34" charset="0"/>
              </a:rPr>
              <a:t>či premenná </a:t>
            </a:r>
            <a:r>
              <a:rPr lang="sk-SK" sz="1800" dirty="0" err="1"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referencuje</a:t>
            </a:r>
            <a:r>
              <a:rPr lang="sk-SK" sz="1800" dirty="0">
                <a:latin typeface="Trebuchet MS" pitchFamily="34" charset="0"/>
              </a:rPr>
              <a:t> nejaký uzol</a:t>
            </a:r>
            <a:r>
              <a:rPr lang="en-US" sz="1800" dirty="0">
                <a:latin typeface="Trebuchet MS" pitchFamily="34" charset="0"/>
              </a:rPr>
              <a:t>..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Plán na dnes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778" y="1708259"/>
            <a:ext cx="8574505" cy="5300326"/>
          </a:xfrm>
        </p:spPr>
        <p:txBody>
          <a:bodyPr/>
          <a:lstStyle/>
          <a:p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?</a:t>
            </a:r>
          </a:p>
          <a:p>
            <a:r>
              <a:rPr lang="sk-SK" b="1" dirty="0">
                <a:solidFill>
                  <a:srgbClr val="FF0000"/>
                </a:solidFill>
              </a:rPr>
              <a:t>Spájané zoznamy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)</a:t>
            </a:r>
          </a:p>
          <a:p>
            <a:r>
              <a:rPr lang="sk-SK" dirty="0"/>
              <a:t>Ďalšie užitočné údajové štruktúry: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a jeho použitie</a:t>
            </a: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je jeho použitie</a:t>
            </a:r>
          </a:p>
          <a:p>
            <a:r>
              <a:rPr lang="sk-SK" b="1" dirty="0">
                <a:solidFill>
                  <a:srgbClr val="FF0000"/>
                </a:solidFill>
              </a:rPr>
              <a:t>Prehľadávanie bludiska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00" name="Picture 6" descr="http://techpubs.sgi.com/library/dynaweb_docs/062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4214813"/>
            <a:ext cx="2971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Prechod spájaným zoznamom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65877" y="2882301"/>
            <a:ext cx="7500938" cy="307181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//… pr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áca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 aktuálnym uzlom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… 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5451" y="1303858"/>
            <a:ext cx="8574505" cy="53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Základná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schéma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na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prechod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spájaným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zoznamom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iteráciu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jeho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prvkami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):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Vloženie uzla do zoznamu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71688" y="4357688"/>
            <a:ext cx="5314950" cy="1071562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ovy.dalsi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novy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571625"/>
            <a:ext cx="457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>
            <a:off x="1714500" y="2214563"/>
            <a:ext cx="857250" cy="14287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42875" y="19288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1500188" y="135731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novy</a:t>
            </a:r>
          </a:p>
        </p:txBody>
      </p:sp>
      <p:cxnSp>
        <p:nvCxnSpPr>
          <p:cNvPr id="14" name="Curved Connector 13"/>
          <p:cNvCxnSpPr>
            <a:stCxn id="22535" idx="3"/>
          </p:cNvCxnSpPr>
          <p:nvPr/>
        </p:nvCxnSpPr>
        <p:spPr bwMode="auto">
          <a:xfrm>
            <a:off x="2419350" y="1587500"/>
            <a:ext cx="652463" cy="341313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7" name="Right Brace 15"/>
          <p:cNvSpPr>
            <a:spLocks/>
          </p:cNvSpPr>
          <p:nvPr/>
        </p:nvSpPr>
        <p:spPr bwMode="auto">
          <a:xfrm rot="-5400000">
            <a:off x="5347840" y="2972069"/>
            <a:ext cx="500062" cy="2500313"/>
          </a:xfrm>
          <a:prstGeom prst="rightBrace">
            <a:avLst>
              <a:gd name="adj1" fmla="val 21782"/>
              <a:gd name="adj2" fmla="val 50000"/>
            </a:avLst>
          </a:prstGeom>
          <a:noFill/>
          <a:ln w="28575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5419965" y="3582838"/>
            <a:ext cx="26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25682" y="5707653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Odstr</a:t>
            </a:r>
            <a:r>
              <a:rPr lang="sk-SK" dirty="0" err="1"/>
              <a:t>ánenie</a:t>
            </a:r>
            <a:r>
              <a:rPr lang="sk-SK" dirty="0"/>
              <a:t> uzla zo zoznamu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00063" y="4572000"/>
            <a:ext cx="8529637" cy="5000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sk-SK" dirty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71625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86063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Freeform 7"/>
          <p:cNvSpPr>
            <a:spLocks/>
          </p:cNvSpPr>
          <p:nvPr/>
        </p:nvSpPr>
        <p:spPr bwMode="auto">
          <a:xfrm>
            <a:off x="3470275" y="2425700"/>
            <a:ext cx="2152650" cy="608013"/>
          </a:xfrm>
          <a:custGeom>
            <a:avLst/>
            <a:gdLst>
              <a:gd name="T0" fmla="*/ 0 w 2153540"/>
              <a:gd name="T1" fmla="*/ 607689 h 608175"/>
              <a:gd name="T2" fmla="*/ 1058364 w 2153540"/>
              <a:gd name="T3" fmla="*/ 1424 h 608175"/>
              <a:gd name="T4" fmla="*/ 2150871 w 2153540"/>
              <a:gd name="T5" fmla="*/ 599149 h 608175"/>
              <a:gd name="T6" fmla="*/ 0 60000 65536"/>
              <a:gd name="T7" fmla="*/ 0 60000 65536"/>
              <a:gd name="T8" fmla="*/ 0 60000 65536"/>
              <a:gd name="T9" fmla="*/ 0 w 2153540"/>
              <a:gd name="T10" fmla="*/ 0 h 608175"/>
              <a:gd name="T11" fmla="*/ 2153540 w 2153540"/>
              <a:gd name="T12" fmla="*/ 608175 h 608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540" h="608175">
                <a:moveTo>
                  <a:pt x="0" y="608175"/>
                </a:moveTo>
                <a:cubicBezTo>
                  <a:pt x="350377" y="305511"/>
                  <a:pt x="700755" y="2848"/>
                  <a:pt x="1059678" y="1424"/>
                </a:cubicBezTo>
                <a:cubicBezTo>
                  <a:pt x="1418601" y="0"/>
                  <a:pt x="1786070" y="299814"/>
                  <a:pt x="2153540" y="599629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9" name="Multiply 8"/>
          <p:cNvSpPr/>
          <p:nvPr/>
        </p:nvSpPr>
        <p:spPr bwMode="auto">
          <a:xfrm>
            <a:off x="4054475" y="2457450"/>
            <a:ext cx="1214438" cy="1143000"/>
          </a:xfrm>
          <a:prstGeom prst="mathMultiply">
            <a:avLst>
              <a:gd name="adj1" fmla="val 2991"/>
            </a:avLst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>
            <a:off x="1785938" y="2500313"/>
            <a:ext cx="1000125" cy="3571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214313" y="2286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3562" name="Right Brace 12"/>
          <p:cNvSpPr>
            <a:spLocks/>
          </p:cNvSpPr>
          <p:nvPr/>
        </p:nvSpPr>
        <p:spPr bwMode="auto">
          <a:xfrm rot="5400000">
            <a:off x="5113796" y="3845443"/>
            <a:ext cx="428625" cy="2808000"/>
          </a:xfrm>
          <a:prstGeom prst="rightBrace">
            <a:avLst>
              <a:gd name="adj1" fmla="val 21778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137689" y="544656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B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64" name="Right Brace 14"/>
          <p:cNvSpPr>
            <a:spLocks/>
          </p:cNvSpPr>
          <p:nvPr/>
        </p:nvSpPr>
        <p:spPr bwMode="auto">
          <a:xfrm rot="-5400000">
            <a:off x="5678857" y="2449593"/>
            <a:ext cx="500063" cy="4032000"/>
          </a:xfrm>
          <a:prstGeom prst="rightBrace">
            <a:avLst>
              <a:gd name="adj1" fmla="val 21774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5694633" y="3677549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7969" y="5957819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Výber </a:t>
            </a:r>
            <a:r>
              <a:rPr lang="en-US"/>
              <a:t>i-teho prvku</a:t>
            </a:r>
            <a:endParaRPr lang="sk-SK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None/>
            </a:pP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get(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index)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!=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== index)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throw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IndexOutOfBoundsException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2000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4390844" y="1742534"/>
            <a:ext cx="1138684" cy="62110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17387" y="126504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Prech</a:t>
            </a:r>
            <a:r>
              <a:rPr lang="sk-SK" dirty="0" err="1">
                <a:latin typeface="Trebuchet MS" pitchFamily="34" charset="0"/>
              </a:rPr>
              <a:t>ádzame</a:t>
            </a:r>
            <a:r>
              <a:rPr lang="sk-SK" dirty="0">
                <a:latin typeface="Trebuchet MS" pitchFamily="34" charset="0"/>
              </a:rPr>
              <a:t> zoznamom a pamätáme si, na koľkom v poradí uzle sme.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4347713" y="2671312"/>
            <a:ext cx="1199069" cy="3479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17388" y="2392233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dirty="0">
                <a:latin typeface="Trebuchet MS" pitchFamily="34" charset="0"/>
              </a:rPr>
              <a:t>Ak sme našli správny uzol, vrátime hodnotu a končíme.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028535" y="4014157"/>
            <a:ext cx="1437733" cy="9460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14513" y="3476286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sme došli sem, tak sme nenašli správny uzol.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62708" y="5966446"/>
            <a:ext cx="5305246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Vylepšenia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96778" y="1337320"/>
            <a:ext cx="8574505" cy="5300326"/>
          </a:xfrm>
        </p:spPr>
        <p:txBody>
          <a:bodyPr/>
          <a:lstStyle/>
          <a:p>
            <a:pPr eaLnBrk="1" hangingPunct="1"/>
            <a:r>
              <a:rPr lang="sk-SK" dirty="0"/>
              <a:t>Okrem referencie na prvý uzol si pamätáme aj </a:t>
            </a:r>
            <a:r>
              <a:rPr lang="sk-SK" b="1" dirty="0">
                <a:solidFill>
                  <a:srgbClr val="FF0000"/>
                </a:solidFill>
              </a:rPr>
              <a:t>referenciu na posledný uzol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ridanie</a:t>
            </a:r>
            <a:r>
              <a:rPr lang="sk-SK" dirty="0"/>
              <a:t> na koniec zoznamu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/>
              <a:t>ke</a:t>
            </a:r>
            <a:r>
              <a:rPr lang="sk-SK" dirty="0" err="1"/>
              <a:t>ďže</a:t>
            </a:r>
            <a:r>
              <a:rPr lang="sk-SK" dirty="0"/>
              <a:t> nemusíme hľadať koniec</a:t>
            </a:r>
          </a:p>
          <a:p>
            <a:pPr lvl="1" eaLnBrk="1" hangingPunct="1"/>
            <a:r>
              <a:rPr lang="sk-SK" dirty="0"/>
              <a:t>metódy modifikujúce zoznam </a:t>
            </a:r>
            <a:r>
              <a:rPr lang="sk-SK" b="1" dirty="0"/>
              <a:t>musia aktualizovať </a:t>
            </a:r>
            <a:r>
              <a:rPr lang="sk-SK" dirty="0"/>
              <a:t>aj referenciu na aktuálne posledný uzol v zozname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Pamätáme si </a:t>
            </a:r>
            <a:r>
              <a:rPr lang="sk-SK" b="1" dirty="0">
                <a:solidFill>
                  <a:srgbClr val="FF0000"/>
                </a:solidFill>
              </a:rPr>
              <a:t>aktuálny počet uzlov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sk-SK" dirty="0"/>
              <a:t>dokážeme rýchlo overiť platnosť indexu a povedať, koľko hodnôt máme v zozname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Variácie spájaných zoznamov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8613" y="1353068"/>
            <a:ext cx="8529637" cy="903287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rgbClr val="FF0000"/>
                </a:solidFill>
              </a:rPr>
              <a:t>Obojsmerný spájaný zoznam:</a:t>
            </a:r>
          </a:p>
          <a:p>
            <a:pPr eaLnBrk="1" hangingPunct="1"/>
            <a:endParaRPr lang="sk-SK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13283" y="1953353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predchadzajuci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} 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8625" y="4384903"/>
            <a:ext cx="8529638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FF0000"/>
                </a:solidFill>
                <a:latin typeface="Trebuchet MS"/>
                <a:cs typeface="Lucida Sans Unicode" pitchFamily="34" charset="0"/>
              </a:rPr>
              <a:t>Cyklický spájaný zoznam:</a:t>
            </a:r>
          </a:p>
          <a:p>
            <a:pPr marL="814388" lvl="1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kern="0" dirty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</a:rPr>
              <a:t>posledný uzol má ako nasledovníka prvý uzol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800" kern="0" dirty="0">
              <a:solidFill>
                <a:srgbClr val="000066"/>
              </a:solidFill>
              <a:latin typeface="+mn-lt"/>
              <a:ea typeface="+mn-ea"/>
            </a:endParaRPr>
          </a:p>
        </p:txBody>
      </p:sp>
      <p:pic>
        <p:nvPicPr>
          <p:cNvPr id="26630" name="Picture 4" descr="http://upload.wikimedia.org/wikipedia/commons/thumb/d/df/Circularly-linked-list.svg/500px-Circular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710148"/>
            <a:ext cx="3929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ttp://upload.wikimedia.org/wikipedia/commons/thumb/5/5e/Doubly-linked-list.svg/1000px-Doubly-linked-lis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35" y="3640886"/>
            <a:ext cx="69246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r>
              <a:rPr lang="sk-SK" dirty="0"/>
              <a:t> </a:t>
            </a:r>
            <a:r>
              <a:rPr lang="sk-SK" dirty="0" err="1"/>
              <a:t>spáj</a:t>
            </a:r>
            <a:r>
              <a:rPr lang="sk-SK" dirty="0"/>
              <a:t>. zoznamov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r>
              <a:rPr lang="sk-SK" dirty="0"/>
              <a:t>Trieda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 na uloženie zoznamu interne využíva </a:t>
            </a:r>
            <a:r>
              <a:rPr lang="en-US" i="1" dirty="0" err="1"/>
              <a:t>obojsmern</a:t>
            </a:r>
            <a:r>
              <a:rPr lang="sk-SK" i="1" dirty="0"/>
              <a:t>ý spájaný zoznam</a:t>
            </a:r>
            <a:r>
              <a:rPr lang="sk-SK" dirty="0"/>
              <a:t>.</a:t>
            </a:r>
          </a:p>
          <a:p>
            <a:r>
              <a:rPr lang="sk-SK" dirty="0"/>
              <a:t>Kedy ich teda </a:t>
            </a:r>
            <a:r>
              <a:rPr lang="sk-SK" b="1" dirty="0"/>
              <a:t>použiť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„pracujeme“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čiatku</a:t>
            </a:r>
            <a:r>
              <a:rPr lang="sk-SK" dirty="0"/>
              <a:t> alebo konci zoznamu</a:t>
            </a:r>
          </a:p>
          <a:p>
            <a:pPr lvl="1"/>
            <a:r>
              <a:rPr lang="sk-SK" dirty="0"/>
              <a:t>prechádzame zoznam </a:t>
            </a:r>
            <a:r>
              <a:rPr lang="sk-SK" dirty="0" err="1"/>
              <a:t>iterátorom</a:t>
            </a:r>
            <a:r>
              <a:rPr lang="sk-SK" dirty="0"/>
              <a:t> </a:t>
            </a:r>
            <a:r>
              <a:rPr lang="en-US" dirty="0"/>
              <a:t>(for-each </a:t>
            </a:r>
            <a:r>
              <a:rPr lang="en-US" dirty="0" err="1"/>
              <a:t>cyklus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330802"/>
            <a:ext cx="6904037" cy="530225"/>
          </a:xfrm>
        </p:spPr>
        <p:txBody>
          <a:bodyPr/>
          <a:lstStyle/>
          <a:p>
            <a:r>
              <a:rPr lang="sk-SK" sz="2800" dirty="0"/>
              <a:t>Na čo ešte ide použiť </a:t>
            </a:r>
            <a:r>
              <a:rPr lang="sk-SK" sz="2800" dirty="0" err="1"/>
              <a:t>spáj</a:t>
            </a:r>
            <a:r>
              <a:rPr lang="sk-SK" sz="2800" dirty="0"/>
              <a:t>. zoznam</a:t>
            </a:r>
            <a:r>
              <a:rPr lang="en-US" sz="2800" dirty="0"/>
              <a:t>?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38458"/>
          </a:xfrm>
        </p:spPr>
        <p:txBody>
          <a:bodyPr/>
          <a:lstStyle/>
          <a:p>
            <a:r>
              <a:rPr lang="en-US" dirty="0" err="1"/>
              <a:t>Dve</a:t>
            </a:r>
            <a:r>
              <a:rPr lang="en-US" dirty="0"/>
              <a:t> </a:t>
            </a:r>
            <a:r>
              <a:rPr lang="sk-SK" dirty="0"/>
              <a:t>údajové štruktúry, kde sa pracuje </a:t>
            </a:r>
            <a:r>
              <a:rPr lang="sk-SK" b="1" dirty="0">
                <a:solidFill>
                  <a:srgbClr val="FF0000"/>
                </a:solidFill>
              </a:rPr>
              <a:t>len na „koncoch“</a:t>
            </a:r>
            <a:r>
              <a:rPr lang="sk-SK" dirty="0"/>
              <a:t>:</a:t>
            </a:r>
            <a:endParaRPr lang="sk-SK" sz="2000" dirty="0"/>
          </a:p>
          <a:p>
            <a:pPr lvl="1"/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28723" y="3079631"/>
            <a:ext cx="22028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Zásobník</a:t>
            </a:r>
            <a:r>
              <a:rPr lang="en-US" sz="3200" b="1" dirty="0">
                <a:latin typeface="+mj-lt"/>
              </a:rPr>
              <a:t> 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(Stack)</a:t>
            </a:r>
            <a:endParaRPr lang="sk-SK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445" y="3050877"/>
            <a:ext cx="17331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Rad</a:t>
            </a:r>
            <a:br>
              <a:rPr lang="en-US" sz="3600" b="1" dirty="0">
                <a:latin typeface="+mj-lt"/>
              </a:rPr>
            </a:br>
            <a:r>
              <a:rPr lang="en-US" sz="3200" b="1" dirty="0">
                <a:latin typeface="+mj-lt"/>
              </a:rPr>
              <a:t>(Queue)</a:t>
            </a:r>
            <a:endParaRPr lang="sk-SK" sz="3200" b="1" dirty="0"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602010" y="4560461"/>
            <a:ext cx="3867801" cy="1861006"/>
          </a:xfrm>
          <a:prstGeom prst="wedgeEllipseCallout">
            <a:avLst>
              <a:gd name="adj1" fmla="val 63918"/>
              <a:gd name="adj2" fmla="val 6697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Zásobník a rad ide implementovať aj inak ako s použitím spájaných zoznamov </a:t>
            </a:r>
            <a:r>
              <a:rPr lang="en-US" sz="1600" b="1" i="1" dirty="0">
                <a:latin typeface="+mj-lt"/>
              </a:rPr>
              <a:t>(</a:t>
            </a:r>
            <a:r>
              <a:rPr lang="en-US" sz="1600" b="1" i="1" dirty="0" err="1">
                <a:latin typeface="+mj-lt"/>
              </a:rPr>
              <a:t>viac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na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cvi</a:t>
            </a:r>
            <a:r>
              <a:rPr lang="sk-SK" sz="1600" b="1" i="1" dirty="0" err="1">
                <a:latin typeface="+mj-lt"/>
              </a:rPr>
              <a:t>čeniach</a:t>
            </a:r>
            <a:r>
              <a:rPr lang="en-US" sz="1600" b="1" i="1" dirty="0">
                <a:latin typeface="+mj-lt"/>
              </a:rPr>
              <a:t>)</a:t>
            </a:r>
            <a:endParaRPr lang="pl-PL" sz="1600" b="1" i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reálnom svete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5470525" cy="4762500"/>
          </a:xfrm>
        </p:spPr>
        <p:txBody>
          <a:bodyPr/>
          <a:lstStyle/>
          <a:p>
            <a:pPr eaLnBrk="1" hangingPunct="1"/>
            <a:r>
              <a:rPr lang="sk-SK" dirty="0"/>
              <a:t>Základné operácie: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pridať</a:t>
            </a:r>
            <a:r>
              <a:rPr lang="sk-SK" dirty="0"/>
              <a:t> tanier na vrch zásobníka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odobrať</a:t>
            </a:r>
            <a:r>
              <a:rPr lang="sk-SK" dirty="0"/>
              <a:t> tanier z vrchu zásobníka</a:t>
            </a:r>
          </a:p>
          <a:p>
            <a:pPr lvl="1" eaLnBrk="1" hangingPunct="1"/>
            <a:r>
              <a:rPr lang="sk-SK" dirty="0"/>
              <a:t>vieme zistiť</a:t>
            </a:r>
            <a:r>
              <a:rPr lang="en-US" dirty="0"/>
              <a:t>,</a:t>
            </a:r>
            <a:r>
              <a:rPr lang="sk-SK" dirty="0"/>
              <a:t> či je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  <a:p>
            <a:pPr eaLnBrk="1" hangingPunct="1"/>
            <a:r>
              <a:rPr lang="sk-SK" dirty="0"/>
              <a:t>Štruktúra je typu </a:t>
            </a:r>
            <a:r>
              <a:rPr lang="sk-SK" b="1" dirty="0">
                <a:solidFill>
                  <a:srgbClr val="FF0000"/>
                </a:solidFill>
              </a:rPr>
              <a:t>LIFO</a:t>
            </a:r>
            <a:r>
              <a:rPr lang="sk-SK" dirty="0"/>
              <a:t>: </a:t>
            </a:r>
            <a:r>
              <a:rPr lang="sk-SK" i="1" dirty="0" err="1"/>
              <a:t>last</a:t>
            </a:r>
            <a:r>
              <a:rPr lang="sk-SK" i="1" dirty="0"/>
              <a:t> in </a:t>
            </a:r>
            <a:r>
              <a:rPr lang="sk-SK" i="1" dirty="0" err="1"/>
              <a:t>first</a:t>
            </a:r>
            <a:r>
              <a:rPr lang="sk-SK" i="1" dirty="0"/>
              <a:t> </a:t>
            </a:r>
            <a:r>
              <a:rPr lang="sk-SK" i="1" dirty="0" err="1"/>
              <a:t>out</a:t>
            </a:r>
            <a:endParaRPr lang="sk-SK" i="1" dirty="0"/>
          </a:p>
        </p:txBody>
      </p:sp>
      <p:pic>
        <p:nvPicPr>
          <p:cNvPr id="28676" name="Picture 4" descr="spender_wga_0452_40405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88" y="1500188"/>
            <a:ext cx="2638425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Jave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Zásobníky sú v Jave implementované triedou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 </a:t>
            </a:r>
            <a:r>
              <a:rPr lang="en-US" dirty="0"/>
              <a:t>so z</a:t>
            </a:r>
            <a:r>
              <a:rPr lang="sk-SK" dirty="0" err="1"/>
              <a:t>ákladnými</a:t>
            </a:r>
            <a:r>
              <a:rPr lang="sk-SK" dirty="0"/>
              <a:t> operáciami: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item)–</a:t>
            </a:r>
            <a:r>
              <a:rPr lang="en-US" b="1" dirty="0" err="1"/>
              <a:t>prid</a:t>
            </a:r>
            <a:r>
              <a:rPr lang="sk-SK" b="1" dirty="0"/>
              <a:t>á </a:t>
            </a:r>
            <a:r>
              <a:rPr lang="sk-SK" dirty="0"/>
              <a:t>objekt na vrch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a </a:t>
            </a:r>
            <a:r>
              <a:rPr lang="sk-SK" b="1" dirty="0"/>
              <a:t>odstráni</a:t>
            </a:r>
            <a:r>
              <a:rPr lang="sk-SK" dirty="0"/>
              <a:t> objekt z vrchu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peek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objekt z vrchu zásobníka, no neodstráni ho zo zásobníka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dirty="0"/>
              <a:t>vráti</a:t>
            </a:r>
            <a:r>
              <a:rPr lang="en-US" dirty="0"/>
              <a:t>,</a:t>
            </a:r>
            <a:r>
              <a:rPr lang="sk-SK" dirty="0"/>
              <a:t> či je zásobník prázdny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Príklady: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&lt;Integer&gt;, Stack&lt;String&gt;, Stack&lt;Character&gt;</a:t>
            </a:r>
            <a:r>
              <a:rPr lang="en-US" dirty="0"/>
              <a:t>, … pre </a:t>
            </a:r>
            <a:r>
              <a:rPr lang="en-US" dirty="0" err="1"/>
              <a:t>primit</a:t>
            </a:r>
            <a:r>
              <a:rPr lang="sk-SK" dirty="0" err="1"/>
              <a:t>ívne</a:t>
            </a:r>
            <a:r>
              <a:rPr lang="sk-SK" dirty="0"/>
              <a:t> typy musíme použiť </a:t>
            </a:r>
            <a:r>
              <a:rPr lang="sk-SK" dirty="0" err="1"/>
              <a:t>wrapovacie</a:t>
            </a:r>
            <a:r>
              <a:rPr lang="sk-SK" dirty="0"/>
              <a:t> triedy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uklada</a:t>
            </a:r>
            <a:r>
              <a:rPr lang="sk-SK" dirty="0"/>
              <a:t>ť veľa údajov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uloženie väčšieho množstva údajov sme sa naučili používať: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sk-SK" b="1" dirty="0" err="1">
                <a:solidFill>
                  <a:srgbClr val="FF0000"/>
                </a:solidFill>
              </a:rPr>
              <a:t>olia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udaje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[100]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sk-SK" b="1" dirty="0">
              <a:solidFill>
                <a:schemeClr val="tx1"/>
              </a:solidFill>
            </a:endParaRP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kolekcie</a:t>
            </a:r>
            <a:r>
              <a:rPr lang="sk-SK" dirty="0"/>
              <a:t> z </a:t>
            </a:r>
            <a:r>
              <a:rPr lang="sk-SK" b="1" dirty="0"/>
              <a:t>Java </a:t>
            </a:r>
            <a:r>
              <a:rPr lang="sk-SK" b="1" dirty="0" err="1"/>
              <a:t>Collections</a:t>
            </a:r>
            <a:r>
              <a:rPr lang="sk-SK" b="1" dirty="0"/>
              <a:t> </a:t>
            </a:r>
            <a:r>
              <a:rPr lang="sk-SK" b="1" dirty="0" err="1"/>
              <a:t>Framework</a:t>
            </a:r>
            <a:r>
              <a:rPr lang="en-US" b="1" dirty="0"/>
              <a:t>-</a:t>
            </a:r>
            <a:r>
              <a:rPr lang="sk-SK" b="1" dirty="0"/>
              <a:t>u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1"/>
            <a:endParaRPr lang="en-US" dirty="0"/>
          </a:p>
          <a:p>
            <a:pPr lvl="1"/>
            <a:r>
              <a:rPr lang="sk-SK" dirty="0"/>
              <a:t>JCF poskytuje 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rozhrania</a:t>
            </a:r>
            <a:r>
              <a:rPr lang="sk-SK" dirty="0"/>
              <a:t> (čo to má robiť)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implementácie</a:t>
            </a:r>
            <a:r>
              <a:rPr lang="sk-SK" dirty="0"/>
              <a:t> (ako to má robiť)</a:t>
            </a:r>
          </a:p>
          <a:p>
            <a:endParaRPr lang="sk-SK" dirty="0"/>
          </a:p>
        </p:txBody>
      </p:sp>
      <p:pic>
        <p:nvPicPr>
          <p:cNvPr id="4" name="Picture 4" descr="http://www.hama.co.uk/bilder/00055/abb/00055465abb.jpg"/>
          <p:cNvPicPr>
            <a:picLocks noChangeAspect="1" noChangeArrowheads="1"/>
          </p:cNvPicPr>
          <p:nvPr/>
        </p:nvPicPr>
        <p:blipFill>
          <a:blip r:embed="rId2" cstate="print"/>
          <a:srcRect t="11570" b="14749"/>
          <a:stretch>
            <a:fillRect/>
          </a:stretch>
        </p:blipFill>
        <p:spPr bwMode="auto">
          <a:xfrm>
            <a:off x="7364261" y="1794294"/>
            <a:ext cx="1404938" cy="103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Na čo je zásobník dobrý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(Stack) </a:t>
            </a:r>
            <a:r>
              <a:rPr lang="en-US" dirty="0"/>
              <a:t>je </a:t>
            </a:r>
            <a:r>
              <a:rPr lang="sk-SK" dirty="0">
                <a:solidFill>
                  <a:srgbClr val="FF0000"/>
                </a:solidFill>
              </a:rPr>
              <a:t>často</a:t>
            </a:r>
            <a:r>
              <a:rPr lang="sk-SK" dirty="0"/>
              <a:t> používaná údajová štruktúra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sk-SK" dirty="0" err="1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-stack </a:t>
            </a:r>
            <a:r>
              <a:rPr lang="en-US" dirty="0"/>
              <a:t>je z</a:t>
            </a:r>
            <a:r>
              <a:rPr lang="sk-SK" dirty="0" err="1"/>
              <a:t>ásobník</a:t>
            </a:r>
            <a:r>
              <a:rPr lang="sk-SK" dirty="0"/>
              <a:t> volaní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rozpoznávanie reťazcov určitého tvaru: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/>
              <a:t> – reťazce z písmen </a:t>
            </a:r>
            <a:r>
              <a:rPr lang="sk-SK" dirty="0">
                <a:solidFill>
                  <a:srgbClr val="0070C0"/>
                </a:solidFill>
              </a:rPr>
              <a:t>a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>
                <a:solidFill>
                  <a:srgbClr val="0070C0"/>
                </a:solidFill>
              </a:rPr>
              <a:t>b</a:t>
            </a:r>
            <a:r>
              <a:rPr lang="sk-SK" dirty="0"/>
              <a:t>, kde najprv ide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dirty="0" err="1"/>
              <a:t>-čok</a:t>
            </a:r>
            <a:r>
              <a:rPr lang="sk-SK" dirty="0"/>
              <a:t> a potom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dirty="0" err="1"/>
              <a:t>-čok</a:t>
            </a:r>
            <a:endParaRPr lang="sk-SK" dirty="0"/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 s viacerými </a:t>
            </a:r>
            <a:r>
              <a:rPr lang="sk-SK" dirty="0" err="1"/>
              <a:t>sadami</a:t>
            </a:r>
            <a:r>
              <a:rPr lang="sk-SK" dirty="0"/>
              <a:t> zátvoriek </a:t>
            </a:r>
            <a:r>
              <a:rPr lang="en-US" i="1" dirty="0">
                <a:solidFill>
                  <a:srgbClr val="0070C0"/>
                </a:solidFill>
              </a:rPr>
              <a:t>(, &lt;, {, }, &gt;, ),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spracovanie</a:t>
            </a:r>
            <a:r>
              <a:rPr lang="en-US" dirty="0"/>
              <a:t> HTML a XML </a:t>
            </a:r>
            <a:r>
              <a:rPr lang="en-US" dirty="0" err="1"/>
              <a:t>dokumentov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Zadanie: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({()})(()())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(()})()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r>
              <a:rPr lang="sk-SK" dirty="0"/>
              <a:t>Princíp </a:t>
            </a:r>
            <a:r>
              <a:rPr lang="en-US" dirty="0" err="1"/>
              <a:t>naivn</a:t>
            </a:r>
            <a:r>
              <a:rPr lang="sk-SK" dirty="0" err="1"/>
              <a:t>ého</a:t>
            </a:r>
            <a:r>
              <a:rPr lang="sk-SK" dirty="0"/>
              <a:t>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marL="1257300" lvl="2" indent="0" eaLnBrk="1" hangingPunct="1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007" y="2700176"/>
            <a:ext cx="237027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B3956FF-D469-4B58-BEE2-5B9F783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15" y="3775843"/>
            <a:ext cx="223206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745D718B-BD12-4A26-AF8E-F0D3069A44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6513" y="3100286"/>
            <a:ext cx="3018" cy="6574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D32C13BD-1E94-4424-9BB7-ACDC63BE6B22}"/>
              </a:ext>
            </a:extLst>
          </p:cNvPr>
          <p:cNvSpPr txBox="1"/>
          <p:nvPr/>
        </p:nvSpPr>
        <p:spPr>
          <a:xfrm>
            <a:off x="3106690" y="2582789"/>
            <a:ext cx="61089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StringBuilder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StringBuilder(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vyraz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ájdi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susediacich zátvoriek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"()"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"{}"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odstr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áň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z výrazu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ak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existuje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18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.delete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+ 2);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0);</a:t>
            </a:r>
          </a:p>
          <a:p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/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/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5">
            <a:extLst>
              <a:ext uri="{FF2B5EF4-FFF2-40B4-BE49-F238E27FC236}">
                <a16:creationId xmlns:a16="http://schemas.microsoft.com/office/drawing/2014/main" id="{EC0269AD-2ED4-4EB0-B305-D386CDAAA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4400065"/>
            <a:ext cx="973831" cy="4001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992A8EA8-E2A3-4038-8582-6C55B0868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861" y="5756600"/>
            <a:ext cx="959106" cy="485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4554422E-D866-4CFE-B1F7-F84D3F646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3861830"/>
            <a:ext cx="729716" cy="93834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Ľavá zložená zátvorka 3">
            <a:extLst>
              <a:ext uri="{FF2B5EF4-FFF2-40B4-BE49-F238E27FC236}">
                <a16:creationId xmlns:a16="http://schemas.microsoft.com/office/drawing/2014/main" id="{1773CCC3-1050-4D9C-9D15-59F017C39E4F}"/>
              </a:ext>
            </a:extLst>
          </p:cNvPr>
          <p:cNvSpPr/>
          <p:nvPr/>
        </p:nvSpPr>
        <p:spPr bwMode="auto">
          <a:xfrm>
            <a:off x="1580826" y="4599784"/>
            <a:ext cx="205153" cy="1393024"/>
          </a:xfrm>
          <a:prstGeom prst="leftBrace">
            <a:avLst>
              <a:gd name="adj1" fmla="val 566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/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sk-SK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k-SK"/>
                        <m:t>⟳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blipFill>
                <a:blip r:embed="rId5"/>
                <a:stretch>
                  <a:fillRect l="-6000" r="-6667" b="-1600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/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42444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Princíp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/>
            <a:r>
              <a:rPr lang="sk-SK" dirty="0"/>
              <a:t>postupne čítame vstup po znakoch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otváraciu</a:t>
            </a:r>
            <a:r>
              <a:rPr lang="sk-SK" dirty="0"/>
              <a:t> zátvorku, tak ju len </a:t>
            </a:r>
            <a:r>
              <a:rPr lang="sk-SK" dirty="0">
                <a:solidFill>
                  <a:srgbClr val="FF0000"/>
                </a:solidFill>
              </a:rPr>
              <a:t>vložíme</a:t>
            </a:r>
            <a:r>
              <a:rPr lang="sk-SK" dirty="0"/>
              <a:t> do zásobníka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uzatváraciu</a:t>
            </a:r>
            <a:r>
              <a:rPr lang="sk-SK" dirty="0"/>
              <a:t> zátvorku, tak </a:t>
            </a:r>
            <a:r>
              <a:rPr lang="sk-SK" dirty="0">
                <a:solidFill>
                  <a:srgbClr val="FF0000"/>
                </a:solidFill>
              </a:rPr>
              <a:t>overíme</a:t>
            </a:r>
            <a:r>
              <a:rPr lang="sk-SK" dirty="0"/>
              <a:t>, či na vrchu zásobníka je príslušná otváracia zátvorka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áno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vyberieme zátvorku zo zásobníka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nie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vstup nie je správne </a:t>
            </a:r>
            <a:r>
              <a:rPr lang="sk-SK" dirty="0" err="1"/>
              <a:t>ozátvorkovaný</a:t>
            </a:r>
            <a:r>
              <a:rPr lang="sk-SK" dirty="0"/>
              <a:t> výraz</a:t>
            </a:r>
          </a:p>
          <a:p>
            <a:pPr lvl="1" eaLnBrk="1" hangingPunct="1"/>
            <a:r>
              <a:rPr lang="sk-SK" dirty="0"/>
              <a:t>po prečítaní vstupu musí byť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4266908" y="5578378"/>
            <a:ext cx="3867801" cy="822305"/>
          </a:xfrm>
          <a:prstGeom prst="wedgeEllipseCallout">
            <a:avLst>
              <a:gd name="adj1" fmla="val 61465"/>
              <a:gd name="adj2" fmla="val 9756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 dirty="0" err="1">
                <a:latin typeface="+mj-lt"/>
              </a:rPr>
              <a:t>Simul</a:t>
            </a:r>
            <a:r>
              <a:rPr lang="sk-SK" sz="1600" b="1" i="1" dirty="0" err="1">
                <a:latin typeface="+mj-lt"/>
              </a:rPr>
              <a:t>ácia</a:t>
            </a:r>
            <a:r>
              <a:rPr lang="sk-SK" sz="1600" b="1" i="1" dirty="0">
                <a:latin typeface="+mj-lt"/>
              </a:rPr>
              <a:t> a experimenty na cvičeniach</a:t>
            </a:r>
            <a:endParaRPr lang="pl-PL" sz="1600" b="1" i="1" dirty="0"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99471" y="1325435"/>
            <a:ext cx="444260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({()})(()())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(()})()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Testovanie pre jednu sadu</a:t>
            </a:r>
            <a:endParaRPr lang="sk-SK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spravneOzatvorkovany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vyraz)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i&lt;vyraz.length(); i++)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znak =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vyraz.charAt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zasobnik.push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')'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zasobnik.pop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!=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4408097" y="3042248"/>
            <a:ext cx="1017915" cy="11070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22498" y="264239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na vrchu zásobníka nie je otváracia zátvorka, tak končíme.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Rady v reálnom svete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52" y="2027436"/>
            <a:ext cx="8574505" cy="3458964"/>
          </a:xfrm>
        </p:spPr>
        <p:txBody>
          <a:bodyPr/>
          <a:lstStyle/>
          <a:p>
            <a:r>
              <a:rPr lang="sk-SK" dirty="0"/>
              <a:t>Cieľ radu:</a:t>
            </a:r>
          </a:p>
          <a:p>
            <a:pPr lvl="1"/>
            <a:r>
              <a:rPr lang="sk-SK" dirty="0"/>
              <a:t>spravodlivo čakať na niečo</a:t>
            </a:r>
          </a:p>
          <a:p>
            <a:r>
              <a:rPr lang="sk-SK" dirty="0"/>
              <a:t>Základné operácia štruktúry rad:</a:t>
            </a:r>
          </a:p>
          <a:p>
            <a:pPr lvl="1"/>
            <a:r>
              <a:rPr lang="sk-SK" dirty="0"/>
              <a:t>postaviť sa </a:t>
            </a:r>
            <a:r>
              <a:rPr lang="sk-SK" b="1" dirty="0">
                <a:solidFill>
                  <a:srgbClr val="FF0000"/>
                </a:solidFill>
              </a:rPr>
              <a:t>na koniec </a:t>
            </a:r>
            <a:r>
              <a:rPr lang="sk-SK" dirty="0"/>
              <a:t>radu</a:t>
            </a:r>
          </a:p>
          <a:p>
            <a:pPr lvl="1"/>
            <a:r>
              <a:rPr lang="sk-SK" dirty="0"/>
              <a:t>ako </a:t>
            </a:r>
            <a:r>
              <a:rPr lang="sk-SK" b="1" dirty="0">
                <a:solidFill>
                  <a:srgbClr val="FF0000"/>
                </a:solidFill>
              </a:rPr>
              <a:t>prvý</a:t>
            </a:r>
            <a:r>
              <a:rPr lang="sk-SK" dirty="0"/>
              <a:t> v rade byť „</a:t>
            </a:r>
            <a:r>
              <a:rPr lang="sk-SK" b="1" dirty="0">
                <a:solidFill>
                  <a:srgbClr val="FF0000"/>
                </a:solidFill>
              </a:rPr>
              <a:t>vybraný</a:t>
            </a:r>
            <a:r>
              <a:rPr lang="sk-SK" dirty="0"/>
              <a:t>“</a:t>
            </a:r>
          </a:p>
          <a:p>
            <a:r>
              <a:rPr lang="sk-SK" dirty="0"/>
              <a:t>Štruktúra </a:t>
            </a:r>
            <a:r>
              <a:rPr lang="sk-SK" b="1" dirty="0">
                <a:solidFill>
                  <a:srgbClr val="FF0000"/>
                </a:solidFill>
              </a:rPr>
              <a:t>FIFO</a:t>
            </a:r>
            <a:r>
              <a:rPr lang="sk-SK" dirty="0"/>
              <a:t> – </a:t>
            </a:r>
            <a:r>
              <a:rPr lang="sk-SK" dirty="0" err="1"/>
              <a:t>first</a:t>
            </a:r>
            <a:r>
              <a:rPr lang="sk-SK" dirty="0"/>
              <a:t> in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out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 descr="http://www.ac-nancy-metz.fr/enseign/anglais/Henry/bus-queue.jpg"/>
          <p:cNvPicPr>
            <a:picLocks noChangeAspect="1" noChangeArrowheads="1"/>
          </p:cNvPicPr>
          <p:nvPr/>
        </p:nvPicPr>
        <p:blipFill>
          <a:blip r:embed="rId2" cstate="print"/>
          <a:srcRect l="8122" r="10651"/>
          <a:stretch>
            <a:fillRect/>
          </a:stretch>
        </p:blipFill>
        <p:spPr bwMode="auto">
          <a:xfrm>
            <a:off x="6143625" y="1357313"/>
            <a:ext cx="2714625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Rady v Jave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5404" y="1354576"/>
            <a:ext cx="8574505" cy="4649409"/>
          </a:xfrm>
        </p:spPr>
        <p:txBody>
          <a:bodyPr/>
          <a:lstStyle/>
          <a:p>
            <a:pPr eaLnBrk="1" hangingPunct="1"/>
            <a:r>
              <a:rPr lang="sk-SK" dirty="0"/>
              <a:t>Rady v Jave sú implementované triedami, ktoré implementujú rozhranie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eaLnBrk="1" hangingPunct="1"/>
            <a:r>
              <a:rPr lang="sk-SK" dirty="0"/>
              <a:t>Základné metódy </a:t>
            </a:r>
            <a:r>
              <a:rPr lang="sk-SK" dirty="0" err="1"/>
              <a:t>rozhrani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: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/>
              <a:t>vlo</a:t>
            </a:r>
            <a:r>
              <a:rPr lang="sk-SK" dirty="0" err="1"/>
              <a:t>ží</a:t>
            </a:r>
            <a:r>
              <a:rPr lang="sk-SK" dirty="0"/>
              <a:t> objekt na koniec radu a vráti, či sa objekt podarilo vložiť</a:t>
            </a:r>
          </a:p>
          <a:p>
            <a:pPr lvl="1" eaLnBrk="1" hangingPunct="1"/>
            <a:r>
              <a:rPr lang="sk-SK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po</a:t>
            </a:r>
            <a:r>
              <a:rPr lang="en-US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sk-SK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/>
              <a:t> vráti prvý objekt v rade, </a:t>
            </a:r>
            <a:r>
              <a:rPr lang="sk-SK" i="1" dirty="0" err="1"/>
              <a:t>null</a:t>
            </a:r>
            <a:r>
              <a:rPr lang="sk-SK" dirty="0"/>
              <a:t> ak v rade nie je žiaden objekt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vráti, či je rad prázdny</a:t>
            </a:r>
          </a:p>
          <a:p>
            <a:pPr eaLnBrk="1" hangingPunct="1"/>
            <a:r>
              <a:rPr lang="sk-SK" dirty="0" err="1"/>
              <a:t>Implementáci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&lt;E&gt;: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nájsť cestu v bludisku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552970"/>
            <a:ext cx="8574505" cy="5300326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Bludisko:</a:t>
            </a:r>
          </a:p>
          <a:p>
            <a:pPr lvl="1" eaLnBrk="1" hangingPunct="1">
              <a:defRPr/>
            </a:pPr>
            <a:r>
              <a:rPr lang="sk-SK" dirty="0"/>
              <a:t>mriežkový labyrint s políčkami</a:t>
            </a:r>
          </a:p>
          <a:p>
            <a:pPr lvl="1" eaLnBrk="1" hangingPunct="1">
              <a:defRPr/>
            </a:pPr>
            <a:r>
              <a:rPr lang="sk-SK" dirty="0"/>
              <a:t>niektoré políčka sú voľné, niektoré sú </a:t>
            </a:r>
            <a:r>
              <a:rPr lang="sk-SK" dirty="0">
                <a:solidFill>
                  <a:schemeClr val="bg2">
                    <a:lumMod val="75000"/>
                  </a:schemeClr>
                </a:solidFill>
              </a:rPr>
              <a:t>obsadené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sk-SK" dirty="0">
                <a:solidFill>
                  <a:srgbClr val="00B0F0"/>
                </a:solidFill>
              </a:rPr>
              <a:t>štartové</a:t>
            </a:r>
            <a:r>
              <a:rPr lang="sk-SK" dirty="0"/>
              <a:t> a </a:t>
            </a:r>
            <a:r>
              <a:rPr lang="sk-SK" dirty="0">
                <a:solidFill>
                  <a:srgbClr val="FF0000"/>
                </a:solidFill>
              </a:rPr>
              <a:t>cieľové</a:t>
            </a:r>
            <a:r>
              <a:rPr lang="sk-SK" dirty="0"/>
              <a:t> políčko</a:t>
            </a:r>
          </a:p>
          <a:p>
            <a:pPr lvl="1" eaLnBrk="1" hangingPunct="1">
              <a:defRPr/>
            </a:pPr>
            <a:r>
              <a:rPr lang="sk-SK" dirty="0"/>
              <a:t>v jednom kroku sa vieme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posunúť v jednom zo 4 smerov 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 	</a:t>
            </a:r>
            <a:r>
              <a:rPr lang="en-US" dirty="0"/>
              <a:t>(v</a:t>
            </a:r>
            <a:r>
              <a:rPr lang="sk-SK" dirty="0"/>
              <a:t>ľavo, vpravo, hore, dole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sk-SK" dirty="0"/>
              <a:t>a</a:t>
            </a:r>
            <a:r>
              <a:rPr lang="en-US" dirty="0"/>
              <a:t>k</a:t>
            </a:r>
            <a:r>
              <a:rPr lang="sk-SK" dirty="0"/>
              <a:t>o sa </a:t>
            </a:r>
            <a:r>
              <a:rPr lang="sk-SK" dirty="0">
                <a:solidFill>
                  <a:srgbClr val="FF0000"/>
                </a:solidFill>
              </a:rPr>
              <a:t>čo najrýchlejšie </a:t>
            </a:r>
            <a:r>
              <a:rPr lang="sk-SK" dirty="0"/>
              <a:t>dostať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zo štartu do cieľa </a:t>
            </a:r>
            <a:r>
              <a:rPr lang="en-US" dirty="0"/>
              <a:t>?</a:t>
            </a: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/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86438" y="3286125"/>
          <a:ext cx="3028944" cy="2926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7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27" name="Oval 6"/>
          <p:cNvSpPr>
            <a:spLocks noChangeArrowheads="1"/>
          </p:cNvSpPr>
          <p:nvPr/>
        </p:nvSpPr>
        <p:spPr bwMode="auto">
          <a:xfrm>
            <a:off x="8107363" y="5529263"/>
            <a:ext cx="285750" cy="28575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5928" name="Oval 7"/>
          <p:cNvSpPr>
            <a:spLocks noChangeArrowheads="1"/>
          </p:cNvSpPr>
          <p:nvPr/>
        </p:nvSpPr>
        <p:spPr bwMode="auto">
          <a:xfrm>
            <a:off x="6591300" y="5162550"/>
            <a:ext cx="285750" cy="2857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pic>
        <p:nvPicPr>
          <p:cNvPr id="35929" name="Picture 4" descr="http://www.starmedia.cz/files/reklama/labyrint.jpg"/>
          <p:cNvPicPr>
            <a:picLocks noChangeAspect="1" noChangeArrowheads="1"/>
          </p:cNvPicPr>
          <p:nvPr/>
        </p:nvPicPr>
        <p:blipFill>
          <a:blip r:embed="rId2" cstate="print"/>
          <a:srcRect l="3505" t="7550" r="1868" b="9395"/>
          <a:stretch>
            <a:fillRect/>
          </a:stretch>
        </p:blipFill>
        <p:spPr bwMode="auto">
          <a:xfrm>
            <a:off x="6458760" y="1210663"/>
            <a:ext cx="2103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Úvahy o hľadaní cesty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Namiesto zdanlivo jednoduchšej úlohy riešme zložitejšiu a </a:t>
            </a:r>
            <a:r>
              <a:rPr lang="sk-SK" b="1" dirty="0"/>
              <a:t>všeobecnejšiu úlohu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Pre každé políčko vypočítajme, ako je vzdialené od štartovacieho políčka ...</a:t>
            </a:r>
          </a:p>
          <a:p>
            <a:pPr eaLnBrk="1" hangingPunct="1"/>
            <a:r>
              <a:rPr lang="sk-SK" b="1" dirty="0"/>
              <a:t>Zjavné fakty:</a:t>
            </a:r>
          </a:p>
          <a:p>
            <a:pPr lvl="1" eaLnBrk="1" hangingPunct="1"/>
            <a:r>
              <a:rPr lang="sk-SK" dirty="0"/>
              <a:t>štartovacie políčko je vzdialené 0 od štartovacieho políčka</a:t>
            </a:r>
          </a:p>
          <a:p>
            <a:pPr lvl="1" eaLnBrk="1" hangingPunct="1"/>
            <a:r>
              <a:rPr lang="sk-SK" dirty="0"/>
              <a:t>ak je políčko vo vzdialenosti </a:t>
            </a:r>
            <a:r>
              <a:rPr lang="sk-SK" b="1" dirty="0"/>
              <a:t>d</a:t>
            </a:r>
            <a:r>
              <a:rPr lang="sk-SK" dirty="0"/>
              <a:t> od štartu, potom niektorý jeho sused bude vo vzdialenosti </a:t>
            </a:r>
            <a:r>
              <a:rPr lang="sk-SK" b="1" dirty="0"/>
              <a:t>d</a:t>
            </a:r>
            <a:r>
              <a:rPr lang="en-US" b="1" dirty="0"/>
              <a:t>-1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sk-SK" dirty="0"/>
              <a:t>štartu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7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83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Štart: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Cieľ: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  <p:sp>
        <p:nvSpPr>
          <p:cNvPr id="37977" name="Oval 6"/>
          <p:cNvSpPr>
            <a:spLocks noChangeArrowheads="1"/>
          </p:cNvSpPr>
          <p:nvPr/>
        </p:nvSpPr>
        <p:spPr bwMode="auto">
          <a:xfrm>
            <a:off x="7500938" y="1571625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8" name="Oval 8"/>
          <p:cNvSpPr>
            <a:spLocks noChangeArrowheads="1"/>
          </p:cNvSpPr>
          <p:nvPr/>
        </p:nvSpPr>
        <p:spPr bwMode="auto">
          <a:xfrm>
            <a:off x="7500938" y="25003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9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899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78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štartovacieho políčka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1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Spomienky na List</a:t>
            </a:r>
            <a:r>
              <a:rPr lang="en-US" dirty="0"/>
              <a:t>-y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Implementácie rozhrania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List&lt;E&gt; </a:t>
            </a:r>
          </a:p>
          <a:p>
            <a:pPr lvl="1"/>
            <a:r>
              <a:rPr lang="sk-SK" dirty="0"/>
              <a:t>ukladajú hodnoty za sebou, sú prístupné indexom</a:t>
            </a:r>
          </a:p>
          <a:p>
            <a:pPr lvl="1"/>
            <a:r>
              <a:rPr lang="sk-SK" dirty="0"/>
              <a:t>akoby „dynamické“ pole – vieme meniť počet prvkov</a:t>
            </a:r>
          </a:p>
          <a:p>
            <a:r>
              <a:rPr lang="sk-SK" dirty="0"/>
              <a:t>Rozhranie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List&lt;E&gt;</a:t>
            </a:r>
            <a:r>
              <a:rPr lang="sk-SK" dirty="0"/>
              <a:t> predpisuje základné metódy na prácu so zoznamami: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– pridanie na koniec, resp. na zadanú pozíciu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– odstránenie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získanie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– nastavenie prvku na zadanej pozícii</a:t>
            </a:r>
          </a:p>
          <a:p>
            <a:endParaRPr lang="sk-SK" dirty="0"/>
          </a:p>
        </p:txBody>
      </p:sp>
      <p:pic>
        <p:nvPicPr>
          <p:cNvPr id="4" name="Picture 2" descr="http://www.bestloanconsolidationrates.com/images/woman-happy-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184" y="4942636"/>
            <a:ext cx="16557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02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2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1 od štartu nastavíme vzdialenosť 2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046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1047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2 od štartu nastavíme vzdialenosť 3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070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2071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3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09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309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11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11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14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14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Pracujeme v krokoch:</a:t>
            </a:r>
          </a:p>
          <a:p>
            <a:pPr lvl="1" eaLnBrk="1" hangingPunct="1"/>
            <a:r>
              <a:rPr lang="en-US" dirty="0"/>
              <a:t>v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/>
              <a:t>-tom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nastav</a:t>
            </a:r>
            <a:r>
              <a:rPr lang="sk-SK" dirty="0" err="1"/>
              <a:t>íme</a:t>
            </a:r>
            <a:r>
              <a:rPr lang="sk-SK" dirty="0"/>
              <a:t> všetkým „nespracovaným“ susedom políčok s hodnotou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sk-SK" dirty="0"/>
              <a:t> ich vzdialenosť na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+1</a:t>
            </a:r>
            <a:r>
              <a:rPr lang="en-US" dirty="0"/>
              <a:t>.</a:t>
            </a:r>
          </a:p>
          <a:p>
            <a:pPr lvl="1" eaLnBrk="1" hangingPunct="1"/>
            <a:r>
              <a:rPr lang="sk-SK" dirty="0"/>
              <a:t>naivná implementácia vyžaduje navštíviť </a:t>
            </a:r>
            <a:r>
              <a:rPr lang="sk-SK" dirty="0" err="1"/>
              <a:t>všetký</a:t>
            </a:r>
            <a:r>
              <a:rPr lang="en-US" dirty="0" err="1"/>
              <a:t>ch</a:t>
            </a:r>
            <a:r>
              <a:rPr lang="sk-SK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sk-SK" dirty="0"/>
              <a:t>políčka poľa </a:t>
            </a:r>
            <a:r>
              <a:rPr lang="sk-SK" u="sng" dirty="0"/>
              <a:t>v každom kroku</a:t>
            </a:r>
            <a:r>
              <a:rPr lang="sk-SK" dirty="0"/>
              <a:t> </a:t>
            </a:r>
            <a:r>
              <a:rPr lang="en-US" dirty="0"/>
              <a:t>…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najviac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4" y="5157127"/>
            <a:ext cx="1288211" cy="12882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Udržiavame si </a:t>
            </a:r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so súradnicami políčok, </a:t>
            </a:r>
            <a:r>
              <a:rPr lang="en-US" dirty="0" err="1"/>
              <a:t>pri</a:t>
            </a:r>
            <a:r>
              <a:rPr lang="sk-SK" dirty="0"/>
              <a:t>čom pre každé políčko čakajúce v rade platí:</a:t>
            </a:r>
          </a:p>
          <a:p>
            <a:pPr lvl="1" eaLnBrk="1" hangingPunct="1"/>
            <a:r>
              <a:rPr lang="sk-SK" dirty="0"/>
              <a:t>políčko </a:t>
            </a:r>
            <a:r>
              <a:rPr lang="sk-SK" u="sng" dirty="0"/>
              <a:t>už má vypočítanú</a:t>
            </a:r>
            <a:r>
              <a:rPr lang="en-US" dirty="0"/>
              <a:t> s</a:t>
            </a:r>
            <a:r>
              <a:rPr lang="sk-SK" dirty="0"/>
              <a:t>voju vzdialenosť od štartovacieho políčka</a:t>
            </a:r>
          </a:p>
          <a:p>
            <a:pPr lvl="1" eaLnBrk="1" hangingPunct="1"/>
            <a:r>
              <a:rPr lang="sk-SK" u="sng" dirty="0"/>
              <a:t>susedia</a:t>
            </a:r>
            <a:r>
              <a:rPr lang="sk-SK" dirty="0"/>
              <a:t> tohto políčka môžu byť </a:t>
            </a:r>
            <a:r>
              <a:rPr lang="sk-SK" u="sng" dirty="0"/>
              <a:t>bez vypočítanej vzdialenosti</a:t>
            </a:r>
            <a:r>
              <a:rPr lang="sk-SK" dirty="0"/>
              <a:t> od štartovacieho políčka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</a:t>
            </a:r>
            <a:r>
              <a:rPr lang="sk-SK"/>
              <a:t>éma algoritmu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Algoritmus prehľadávania do šírky</a:t>
            </a:r>
          </a:p>
          <a:p>
            <a:pPr eaLnBrk="1" hangingPunct="1">
              <a:buFont typeface="Arial" charset="0"/>
              <a:buChar char="•"/>
            </a:pPr>
            <a:endParaRPr lang="sk-SK" sz="1400" b="1" dirty="0"/>
          </a:p>
          <a:p>
            <a:pPr eaLnBrk="1" hangingPunct="1"/>
            <a:r>
              <a:rPr lang="sk-SK" b="1" dirty="0"/>
              <a:t>kým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</a:rPr>
              <a:t>rad nie je prázdny </a:t>
            </a:r>
            <a:r>
              <a:rPr lang="sk-SK" b="1" dirty="0"/>
              <a:t>opakuj</a:t>
            </a:r>
          </a:p>
          <a:p>
            <a:pPr lvl="1" eaLnBrk="1" hangingPunct="1"/>
            <a:r>
              <a:rPr lang="sk-SK" b="1" dirty="0"/>
              <a:t>vyber</a:t>
            </a:r>
            <a:r>
              <a:rPr lang="sk-SK" dirty="0"/>
              <a:t> prvé políčko P v rade </a:t>
            </a:r>
          </a:p>
          <a:p>
            <a:pPr lvl="1" eaLnBrk="1" hangingPunct="1"/>
            <a:r>
              <a:rPr lang="sk-SK" dirty="0"/>
              <a:t>pozri sa na </a:t>
            </a:r>
            <a:r>
              <a:rPr lang="sk-SK" b="1" dirty="0"/>
              <a:t>každé</a:t>
            </a:r>
            <a:r>
              <a:rPr lang="sk-SK" dirty="0"/>
              <a:t> susedné políčko S políčka P</a:t>
            </a:r>
          </a:p>
          <a:p>
            <a:pPr lvl="2" eaLnBrk="1" hangingPunct="1"/>
            <a:r>
              <a:rPr lang="sk-SK" b="1" dirty="0"/>
              <a:t>ak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S nemá nastavenú vzdialenosť </a:t>
            </a:r>
            <a:r>
              <a:rPr lang="en-US" dirty="0"/>
              <a:t>(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vzdialenos</a:t>
            </a:r>
            <a:r>
              <a:rPr lang="sk-SK" dirty="0"/>
              <a:t>ť je </a:t>
            </a:r>
            <a:r>
              <a:rPr lang="en-US" dirty="0"/>
              <a:t>-1), </a:t>
            </a:r>
            <a:r>
              <a:rPr lang="en-US" b="1" dirty="0" err="1"/>
              <a:t>potom</a:t>
            </a:r>
            <a:r>
              <a:rPr lang="en-US" dirty="0"/>
              <a:t>:</a:t>
            </a:r>
          </a:p>
          <a:p>
            <a:pPr lvl="3" eaLnBrk="1" hangingPunct="1"/>
            <a:r>
              <a:rPr lang="en-US" b="1" dirty="0" err="1"/>
              <a:t>nastav</a:t>
            </a:r>
            <a:r>
              <a:rPr lang="en-US" dirty="0"/>
              <a:t> pre S </a:t>
            </a:r>
            <a:r>
              <a:rPr lang="en-US" dirty="0" err="1"/>
              <a:t>vzdialenos</a:t>
            </a:r>
            <a:r>
              <a:rPr lang="sk-SK" dirty="0"/>
              <a:t>ť o </a:t>
            </a:r>
            <a:r>
              <a:rPr lang="en-US" dirty="0"/>
              <a:t>1 v</a:t>
            </a:r>
            <a:r>
              <a:rPr lang="sk-SK" dirty="0" err="1"/>
              <a:t>äčšiu</a:t>
            </a:r>
            <a:r>
              <a:rPr lang="sk-SK" dirty="0"/>
              <a:t> ako má P: </a:t>
            </a:r>
          </a:p>
          <a:p>
            <a:pPr lvl="3" eaLnBrk="1" hangingPunct="1">
              <a:buNone/>
            </a:pPr>
            <a:r>
              <a:rPr lang="sk-SK" dirty="0">
                <a:solidFill>
                  <a:srgbClr val="FF0000"/>
                </a:solidFill>
              </a:rPr>
              <a:t>		vzdialenosť</a:t>
            </a:r>
            <a:r>
              <a:rPr lang="en-US" dirty="0">
                <a:solidFill>
                  <a:srgbClr val="FF0000"/>
                </a:solidFill>
              </a:rPr>
              <a:t>(S) = </a:t>
            </a:r>
            <a:r>
              <a:rPr lang="en-US" dirty="0" err="1">
                <a:solidFill>
                  <a:srgbClr val="FF0000"/>
                </a:solidFill>
              </a:rPr>
              <a:t>vzdialenos</a:t>
            </a:r>
            <a:r>
              <a:rPr lang="sk-SK" dirty="0">
                <a:solidFill>
                  <a:srgbClr val="FF0000"/>
                </a:solidFill>
              </a:rPr>
              <a:t>ť</a:t>
            </a:r>
            <a:r>
              <a:rPr lang="en-US" dirty="0">
                <a:solidFill>
                  <a:srgbClr val="FF0000"/>
                </a:solidFill>
              </a:rPr>
              <a:t>(P) + 1</a:t>
            </a:r>
          </a:p>
          <a:p>
            <a:pPr lvl="3" eaLnBrk="1" hangingPunct="1"/>
            <a:r>
              <a:rPr lang="sk-SK" b="1" dirty="0"/>
              <a:t>z</a:t>
            </a:r>
            <a:r>
              <a:rPr lang="en-US" b="1" dirty="0" err="1"/>
              <a:t>ara</a:t>
            </a:r>
            <a:r>
              <a:rPr lang="sk-SK" b="1" dirty="0"/>
              <a:t>ď </a:t>
            </a:r>
            <a:r>
              <a:rPr lang="sk-SK" dirty="0"/>
              <a:t>S na koniec radu </a:t>
            </a:r>
            <a:r>
              <a:rPr lang="en-US" dirty="0"/>
              <a:t>(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e</a:t>
            </a:r>
            <a:r>
              <a:rPr lang="sk-SK" dirty="0" err="1"/>
              <a:t>šte</a:t>
            </a:r>
            <a:r>
              <a:rPr lang="sk-SK" dirty="0"/>
              <a:t> </a:t>
            </a:r>
            <a:r>
              <a:rPr lang="en-US" dirty="0" err="1"/>
              <a:t>pozrie</a:t>
            </a:r>
            <a:r>
              <a:rPr lang="sk-SK" dirty="0"/>
              <a:t>ť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sk-SK" dirty="0"/>
              <a:t>na susedov políčka S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Tvrdenia</a:t>
            </a:r>
            <a:r>
              <a:rPr lang="en-US" dirty="0"/>
              <a:t> o </a:t>
            </a:r>
            <a:r>
              <a:rPr lang="en-US" dirty="0" err="1"/>
              <a:t>behu</a:t>
            </a:r>
            <a:r>
              <a:rPr lang="en-US" dirty="0"/>
              <a:t> </a:t>
            </a:r>
            <a:r>
              <a:rPr lang="en-US" dirty="0" err="1"/>
              <a:t>algoritmu</a:t>
            </a:r>
            <a:endParaRPr lang="en-US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k</a:t>
            </a:r>
            <a:r>
              <a:rPr lang="en-US" dirty="0"/>
              <a:t>a</a:t>
            </a:r>
            <a:r>
              <a:rPr lang="sk-SK" dirty="0" err="1"/>
              <a:t>ždé</a:t>
            </a:r>
            <a:r>
              <a:rPr lang="sk-SK" dirty="0"/>
              <a:t> políčko v rade má vypočítanú svoju </a:t>
            </a:r>
            <a:br>
              <a:rPr lang="sk-SK" dirty="0"/>
            </a:br>
            <a:r>
              <a:rPr lang="sk-SK" dirty="0"/>
              <a:t>vzdialenosť od štartu</a:t>
            </a:r>
          </a:p>
          <a:p>
            <a:pPr lvl="1" eaLnBrk="1" hangingPunct="1"/>
            <a:r>
              <a:rPr lang="en-US" dirty="0"/>
              <a:t>k</a:t>
            </a:r>
            <a:r>
              <a:rPr lang="sk-SK" dirty="0" err="1"/>
              <a:t>aždé</a:t>
            </a:r>
            <a:r>
              <a:rPr lang="sk-SK" dirty="0"/>
              <a:t> políčko sa dostane do radu </a:t>
            </a:r>
            <a:r>
              <a:rPr lang="sk-SK" dirty="0">
                <a:solidFill>
                  <a:srgbClr val="FF0000"/>
                </a:solidFill>
              </a:rPr>
              <a:t>len raz</a:t>
            </a:r>
            <a:r>
              <a:rPr lang="en-US" dirty="0">
                <a:solidFill>
                  <a:srgbClr val="FF0000"/>
                </a:solidFill>
              </a:rPr>
              <a:t> …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vlo</a:t>
            </a:r>
            <a:r>
              <a:rPr lang="sk-SK" dirty="0"/>
              <a:t>žením do radu sa mu nastaví vzdialenosť na číslo rôzne od </a:t>
            </a:r>
            <a:r>
              <a:rPr lang="en-US" dirty="0"/>
              <a:t>-1, </a:t>
            </a:r>
            <a:r>
              <a:rPr lang="sk-SK" dirty="0"/>
              <a:t>čo bráni opätovnému zaradeniu do radu</a:t>
            </a:r>
            <a:endParaRPr lang="en-US" sz="1050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všetky</a:t>
            </a:r>
            <a:r>
              <a:rPr lang="sk-SK" dirty="0"/>
              <a:t> p</a:t>
            </a:r>
            <a:r>
              <a:rPr lang="en-US" dirty="0" err="1"/>
              <a:t>ol</a:t>
            </a:r>
            <a:r>
              <a:rPr lang="sk-SK" dirty="0" err="1"/>
              <a:t>íčka</a:t>
            </a:r>
            <a:r>
              <a:rPr lang="sk-SK" dirty="0"/>
              <a:t> s vzdialenosťou </a:t>
            </a:r>
            <a:r>
              <a:rPr lang="sk-SK" b="1" dirty="0"/>
              <a:t>d</a:t>
            </a:r>
            <a:r>
              <a:rPr lang="sk-SK" dirty="0"/>
              <a:t> od štartu sú vybrané z radu </a:t>
            </a:r>
            <a:r>
              <a:rPr lang="sk-SK" dirty="0">
                <a:solidFill>
                  <a:srgbClr val="FF0000"/>
                </a:solidFill>
              </a:rPr>
              <a:t>pred všetkými </a:t>
            </a:r>
            <a:r>
              <a:rPr lang="sk-SK" dirty="0"/>
              <a:t>políčkami so vzdialenosťou </a:t>
            </a:r>
            <a:r>
              <a:rPr lang="sk-SK" b="1" dirty="0"/>
              <a:t>d</a:t>
            </a:r>
            <a:r>
              <a:rPr lang="en-US" b="1" dirty="0"/>
              <a:t>+1 </a:t>
            </a:r>
            <a:r>
              <a:rPr lang="en-US" dirty="0"/>
              <a:t>(v</a:t>
            </a:r>
            <a:r>
              <a:rPr lang="sk-SK" dirty="0" err="1"/>
              <a:t>ďaka</a:t>
            </a:r>
            <a:r>
              <a:rPr lang="sk-SK" dirty="0"/>
              <a:t> radu a spôsobu spracovania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formálne sa dokáže indukciou na </a:t>
            </a:r>
            <a:r>
              <a:rPr lang="sk-SK" b="1" dirty="0"/>
              <a:t>d</a:t>
            </a:r>
            <a:r>
              <a:rPr lang="en-US" dirty="0"/>
              <a:t> (</a:t>
            </a:r>
            <a:r>
              <a:rPr lang="en-US" dirty="0" err="1"/>
              <a:t>sporom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</a:t>
            </a:r>
            <a:r>
              <a:rPr lang="sk-SK" dirty="0" err="1"/>
              <a:t>áže</a:t>
            </a:r>
            <a:r>
              <a:rPr lang="sk-SK" dirty="0"/>
              <a:t>, že sa nemôžu predbehnúť a že na žiadne políčko vo vzdialenosti d</a:t>
            </a:r>
            <a:r>
              <a:rPr lang="en-US" dirty="0"/>
              <a:t>+1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zabudnúť za splnenia indukčného predpokladu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48130" name="Picture 2" descr="http://yead.dk/conference/wp-content/uploads/2009/05/question-mark.jpg"/>
          <p:cNvPicPr>
            <a:picLocks noChangeAspect="1" noChangeArrowheads="1"/>
          </p:cNvPicPr>
          <p:nvPr/>
        </p:nvPicPr>
        <p:blipFill>
          <a:blip r:embed="rId2" cstate="print"/>
          <a:srcRect t="15091" b="6660"/>
          <a:stretch>
            <a:fillRect/>
          </a:stretch>
        </p:blipFill>
        <p:spPr bwMode="auto">
          <a:xfrm>
            <a:off x="7571994" y="1173193"/>
            <a:ext cx="1347720" cy="14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</a:t>
            </a:r>
            <a:r>
              <a:rPr lang="sk-SK"/>
              <a:t>čo to funguje</a:t>
            </a:r>
            <a:r>
              <a:rPr lang="en-US"/>
              <a:t>?</a:t>
            </a:r>
            <a:endParaRPr lang="sk-SK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Ako funguje ArrayList?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 </a:t>
            </a:r>
            <a:endParaRPr lang="sk-SK" dirty="0"/>
          </a:p>
          <a:p>
            <a:pPr lvl="1" eaLnBrk="1" hangingPunct="1"/>
            <a:r>
              <a:rPr lang="sk-SK" dirty="0"/>
              <a:t>interne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uloženie hodnôt využíva pole: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endParaRPr lang="en-US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E[]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E[0];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sz="2000" dirty="0"/>
          </a:p>
          <a:p>
            <a:pPr eaLnBrk="1" hangingPunct="1"/>
            <a:r>
              <a:rPr lang="sk-SK" dirty="0"/>
              <a:t>Veľkosti polí </a:t>
            </a:r>
            <a:r>
              <a:rPr lang="sk-SK" b="1" dirty="0"/>
              <a:t>meniť nemožno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pri každom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sa vytvára nové pole</a:t>
            </a:r>
          </a:p>
          <a:p>
            <a:pPr eaLnBrk="1" hangingPunct="1"/>
            <a:endParaRPr lang="sk-SK" sz="20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579961" y="3631721"/>
            <a:ext cx="1069675" cy="6814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21239" y="4163525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Interné pole hodnôt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44034" name="Picture 2" descr="http://3.bp.blogspot.com/-1kEZ5wOXAzE/TfrXD5gHxLI/AAAAAAAACqU/z3MYxrRH9Rw/s1600/sad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05" y="5382883"/>
            <a:ext cx="582823" cy="55278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</a:t>
            </a:r>
            <a:r>
              <a:rPr lang="sk-SK"/>
              <a:t>ájdenie cesty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23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923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6215063" y="1571625"/>
            <a:ext cx="2643187" cy="575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kern="0" dirty="0">
                <a:solidFill>
                  <a:srgbClr val="000066"/>
                </a:solidFill>
                <a:latin typeface="Trebuchet MS"/>
                <a:ea typeface="MS Gothic"/>
              </a:rPr>
              <a:t>Algoritmus: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Začíname v cieli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Vždy sa vyberieme na to susedné políčko, ktoré má o 1 menšiu vzdialenosť od štartovacieho políčka ako to, na ktorom práve stojíme.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kern="0" dirty="0">
                <a:solidFill>
                  <a:srgbClr val="FF0000"/>
                </a:solidFill>
                <a:latin typeface="Trebuchet MS"/>
                <a:ea typeface="MS Gothic"/>
              </a:rPr>
              <a:t>Spätné hľadanie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sk-SK" dirty="0"/>
              <a:t>ý </a:t>
            </a:r>
            <a:r>
              <a:rPr lang="en-US" dirty="0"/>
              <a:t>r</a:t>
            </a:r>
            <a:r>
              <a:rPr lang="sk-SK" dirty="0" err="1"/>
              <a:t>ýchly</a:t>
            </a:r>
            <a:r>
              <a:rPr lang="sk-SK" dirty="0"/>
              <a:t> je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trvá </a:t>
            </a:r>
            <a:r>
              <a:rPr lang="en-US" dirty="0"/>
              <a:t>(</a:t>
            </a: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</a:t>
            </a:r>
            <a:r>
              <a:rPr lang="en-US" dirty="0" err="1"/>
              <a:t>krokov</a:t>
            </a:r>
            <a:r>
              <a:rPr lang="en-US" dirty="0"/>
              <a:t> </a:t>
            </a:r>
            <a:r>
              <a:rPr lang="sk-SK" dirty="0"/>
              <a:t>vykoná</a:t>
            </a:r>
            <a:r>
              <a:rPr lang="en-US" dirty="0"/>
              <a:t>) met</a:t>
            </a:r>
            <a:r>
              <a:rPr lang="sk-SK" dirty="0"/>
              <a:t>ód</a:t>
            </a:r>
            <a:r>
              <a:rPr lang="en-US" dirty="0"/>
              <a:t>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?</a:t>
            </a: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E[]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(E[])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Object[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+1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i=0; i&lt;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[novePrvky.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-1] = hodnota;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08168" y="4991662"/>
            <a:ext cx="3251160" cy="11387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máme v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>
                <a:latin typeface="Trebuchet MS" pitchFamily="34" charset="0"/>
              </a:rPr>
              <a:t>-e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>
                <a:latin typeface="Trebuchet MS" pitchFamily="34" charset="0"/>
              </a:rPr>
              <a:t> prvkov, operácia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Trebuchet MS" pitchFamily="34" charset="0"/>
              </a:rPr>
              <a:t> má časovú zložitosť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(n)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443268" y="3717985"/>
            <a:ext cx="1976886" cy="1259457"/>
          </a:xfrm>
          <a:custGeom>
            <a:avLst/>
            <a:gdLst>
              <a:gd name="connsiteX0" fmla="*/ 1716657 w 1976886"/>
              <a:gd name="connsiteY0" fmla="*/ 1259457 h 1259457"/>
              <a:gd name="connsiteX1" fmla="*/ 1690777 w 1976886"/>
              <a:gd name="connsiteY1" fmla="*/ 224287 h 1259457"/>
              <a:gd name="connsiteX2" fmla="*/ 0 w 1976886"/>
              <a:gd name="connsiteY2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6886" h="1259457">
                <a:moveTo>
                  <a:pt x="1716657" y="1259457"/>
                </a:moveTo>
                <a:cubicBezTo>
                  <a:pt x="1846771" y="846826"/>
                  <a:pt x="1976886" y="434196"/>
                  <a:pt x="1690777" y="224287"/>
                </a:cubicBezTo>
                <a:cubicBezTo>
                  <a:pt x="1404668" y="14378"/>
                  <a:pt x="284672" y="35943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95691" y="3027872"/>
            <a:ext cx="1421920" cy="1906437"/>
          </a:xfrm>
          <a:custGeom>
            <a:avLst/>
            <a:gdLst>
              <a:gd name="connsiteX0" fmla="*/ 1078301 w 1421920"/>
              <a:gd name="connsiteY0" fmla="*/ 1906437 h 1906437"/>
              <a:gd name="connsiteX1" fmla="*/ 1242203 w 1421920"/>
              <a:gd name="connsiteY1" fmla="*/ 664234 h 1906437"/>
              <a:gd name="connsiteX2" fmla="*/ 0 w 1421920"/>
              <a:gd name="connsiteY2" fmla="*/ 0 h 19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1920" h="1906437">
                <a:moveTo>
                  <a:pt x="1078301" y="1906437"/>
                </a:moveTo>
                <a:cubicBezTo>
                  <a:pt x="1250110" y="1444205"/>
                  <a:pt x="1421920" y="981973"/>
                  <a:pt x="1242203" y="664234"/>
                </a:cubicBezTo>
                <a:cubicBezTo>
                  <a:pt x="1062486" y="346495"/>
                  <a:pt x="531243" y="173247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9290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na rýchlejší ArrayList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Nahradenie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sk-SK" dirty="0" err="1"/>
              <a:t>-cyklu</a:t>
            </a:r>
            <a:r>
              <a:rPr lang="sk-SK" dirty="0"/>
              <a:t> volaním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sk-SK" dirty="0"/>
              <a:t>to </a:t>
            </a:r>
            <a:r>
              <a:rPr lang="sk-SK" b="1" dirty="0"/>
              <a:t>nepomôže</a:t>
            </a:r>
            <a:r>
              <a:rPr lang="en-US" dirty="0"/>
              <a:t>, </a:t>
            </a:r>
            <a:r>
              <a:rPr lang="en-US" dirty="0" err="1"/>
              <a:t>preto</a:t>
            </a:r>
            <a:r>
              <a:rPr lang="sk-SK" dirty="0"/>
              <a:t>že kopírovací cyklus s časovou zložitosťou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dirty="0"/>
              <a:t>je </a:t>
            </a:r>
            <a:r>
              <a:rPr lang="en-US" dirty="0" err="1"/>
              <a:t>skryt</a:t>
            </a:r>
            <a:r>
              <a:rPr lang="sk-SK" dirty="0"/>
              <a:t>ý v metóde </a:t>
            </a:r>
            <a:r>
              <a:rPr lang="sk-SK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sk-SK" b="1" i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en-US" sz="1100" dirty="0"/>
          </a:p>
          <a:p>
            <a:pPr eaLnBrk="1" hangingPunct="1"/>
            <a:r>
              <a:rPr lang="sk-SK" dirty="0"/>
              <a:t>Nemeniť veľkosť interného poľa vždy</a:t>
            </a:r>
            <a:endParaRPr lang="en-US" dirty="0"/>
          </a:p>
          <a:p>
            <a:pPr lvl="1" eaLnBrk="1" hangingPunct="1"/>
            <a:r>
              <a:rPr lang="sk-SK" dirty="0"/>
              <a:t>veľkosť poľa budeme zväčšovať</a:t>
            </a:r>
            <a:r>
              <a:rPr lang="en-US" dirty="0"/>
              <a:t>/</a:t>
            </a:r>
            <a:r>
              <a:rPr lang="en-US" dirty="0" err="1"/>
              <a:t>zme</a:t>
            </a:r>
            <a:r>
              <a:rPr lang="sk-SK" dirty="0" err="1"/>
              <a:t>nšovať</a:t>
            </a:r>
            <a:r>
              <a:rPr lang="sk-SK" dirty="0"/>
              <a:t> vždy o 100 prvkov </a:t>
            </a:r>
            <a:r>
              <a:rPr lang="en-US" dirty="0"/>
              <a:t>(resp. in</a:t>
            </a:r>
            <a:r>
              <a:rPr lang="sk-SK" dirty="0"/>
              <a:t>ý vhodný počet prvkov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/>
              <a:t>zoznam má: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sk-SK" dirty="0" err="1">
                <a:solidFill>
                  <a:srgbClr val="FF0000"/>
                </a:solidFill>
              </a:rPr>
              <a:t>eľkosť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(size) –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uložených hodnôt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sk-SK" dirty="0" err="1">
                <a:solidFill>
                  <a:srgbClr val="FF0000"/>
                </a:solidFill>
              </a:rPr>
              <a:t>apacitu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(capacity) – 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sk-SK" dirty="0"/>
              <a:t> interného poľa, z ktorého prvých </a:t>
            </a:r>
            <a:r>
              <a:rPr lang="sk-SK" b="1" dirty="0" err="1"/>
              <a:t>size</a:t>
            </a:r>
            <a:r>
              <a:rPr lang="sk-SK" dirty="0"/>
              <a:t> políčok obsahuje „platné“ hodnoty 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98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35" y="2803583"/>
            <a:ext cx="724318" cy="722103"/>
          </a:xfrm>
          <a:prstGeom prst="rect">
            <a:avLst/>
          </a:prstGeom>
          <a:noFill/>
        </p:spPr>
      </p:pic>
      <p:pic>
        <p:nvPicPr>
          <p:cNvPr id="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9682" y="1127183"/>
            <a:ext cx="724318" cy="7221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(1)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4" name="Left Brace 4"/>
          <p:cNvSpPr>
            <a:spLocks/>
          </p:cNvSpPr>
          <p:nvPr/>
        </p:nvSpPr>
        <p:spPr bwMode="auto">
          <a:xfrm rot="5400000">
            <a:off x="2928937" y="-714374"/>
            <a:ext cx="428625" cy="5715000"/>
          </a:xfrm>
          <a:prstGeom prst="leftBrace">
            <a:avLst>
              <a:gd name="adj1" fmla="val 46572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2143125" y="1428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46" name="Left Brace 7"/>
          <p:cNvSpPr>
            <a:spLocks/>
          </p:cNvSpPr>
          <p:nvPr/>
        </p:nvSpPr>
        <p:spPr bwMode="auto">
          <a:xfrm rot="-5400000">
            <a:off x="1893094" y="1107281"/>
            <a:ext cx="357188" cy="3571875"/>
          </a:xfrm>
          <a:prstGeom prst="leftBrace">
            <a:avLst>
              <a:gd name="adj1" fmla="val 54220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071563" y="307181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85720" y="4929198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Left Brace 10"/>
          <p:cNvSpPr>
            <a:spLocks/>
          </p:cNvSpPr>
          <p:nvPr/>
        </p:nvSpPr>
        <p:spPr bwMode="auto">
          <a:xfrm rot="5400000">
            <a:off x="2928937" y="1857376"/>
            <a:ext cx="428625" cy="5715000"/>
          </a:xfrm>
          <a:prstGeom prst="leftBrace">
            <a:avLst>
              <a:gd name="adj1" fmla="val 30471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2143125" y="400050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51" name="Left Brace 12"/>
          <p:cNvSpPr>
            <a:spLocks/>
          </p:cNvSpPr>
          <p:nvPr/>
        </p:nvSpPr>
        <p:spPr bwMode="auto">
          <a:xfrm rot="-5400000">
            <a:off x="2250281" y="3321844"/>
            <a:ext cx="357188" cy="4286250"/>
          </a:xfrm>
          <a:prstGeom prst="leftBrace">
            <a:avLst>
              <a:gd name="adj1" fmla="val 49389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071563" y="564356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6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692769" y="3416060"/>
            <a:ext cx="293297" cy="9920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29868" y="3050718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 </a:t>
            </a:r>
            <a:r>
              <a:rPr lang="en-US" dirty="0" err="1">
                <a:latin typeface="Trebuchet MS" pitchFamily="34" charset="0"/>
              </a:rPr>
              <a:t>vykonan</a:t>
            </a:r>
            <a:r>
              <a:rPr lang="sk-SK" dirty="0">
                <a:latin typeface="Trebuchet MS" pitchFamily="34" charset="0"/>
              </a:rPr>
              <a:t>í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(9)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0332" y="3743481"/>
            <a:ext cx="4031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nn-NO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4063042" y="1570008"/>
            <a:ext cx="1552754" cy="8626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53533" y="1391571"/>
            <a:ext cx="3141893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kapacita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2838091" y="5926346"/>
            <a:ext cx="1127185" cy="42844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68508" y="6150476"/>
            <a:ext cx="403328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</a:t>
            </a:r>
            <a:r>
              <a:rPr lang="en-US" dirty="0">
                <a:latin typeface="Trebuchet MS" pitchFamily="34" charset="0"/>
              </a:rPr>
              <a:t>e</a:t>
            </a:r>
            <a:r>
              <a:rPr lang="sk-SK" dirty="0" err="1">
                <a:latin typeface="Trebuchet MS" pitchFamily="34" charset="0"/>
              </a:rPr>
              <a:t>ľkosť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uložených prvkov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(2)</a:t>
            </a:r>
            <a:endParaRPr lang="sk-S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V</a:t>
            </a:r>
            <a:r>
              <a:rPr lang="sk-SK" b="1" dirty="0" err="1"/>
              <a:t>ýhody</a:t>
            </a:r>
            <a:r>
              <a:rPr lang="sk-SK" b="1" dirty="0"/>
              <a:t> </a:t>
            </a:r>
            <a:r>
              <a:rPr lang="sk-SK" dirty="0"/>
              <a:t>poľa s kapacitou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stačí</a:t>
            </a:r>
            <a:r>
              <a:rPr lang="sk-SK" dirty="0"/>
              <a:t>,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na koniec zoznamu vieme realizovať v čase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nestačí</a:t>
            </a:r>
            <a:r>
              <a:rPr lang="en-US" dirty="0"/>
              <a:t>, </a:t>
            </a:r>
            <a:r>
              <a:rPr lang="en-US" dirty="0" err="1"/>
              <a:t>mus</a:t>
            </a:r>
            <a:r>
              <a:rPr lang="sk-SK" dirty="0" err="1"/>
              <a:t>íme</a:t>
            </a:r>
            <a:r>
              <a:rPr lang="sk-SK" dirty="0"/>
              <a:t> vyrobiť nové pole a kopírovať, t.j. časová zložitosť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 je veľa neobsadených políčok, zmenšíme pole</a:t>
            </a:r>
            <a:endParaRPr lang="en-US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dirty="0" err="1"/>
              <a:t>Nastavovanie</a:t>
            </a:r>
            <a:r>
              <a:rPr lang="en-US" dirty="0"/>
              <a:t> </a:t>
            </a:r>
            <a:r>
              <a:rPr lang="en-US" dirty="0" err="1"/>
              <a:t>kapacity</a:t>
            </a:r>
            <a:r>
              <a:rPr lang="en-US" dirty="0"/>
              <a:t> v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en-US" dirty="0"/>
              <a:t>e </a:t>
            </a:r>
            <a:r>
              <a:rPr lang="en-US" dirty="0" err="1"/>
              <a:t>cez</a:t>
            </a:r>
            <a:r>
              <a:rPr lang="en-US" dirty="0"/>
              <a:t> met</a:t>
            </a:r>
            <a:r>
              <a:rPr lang="sk-SK" dirty="0"/>
              <a:t>ódu </a:t>
            </a:r>
            <a:r>
              <a:rPr lang="sk-SK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ensureCapacity</a:t>
            </a:r>
            <a:endParaRPr lang="sk-SK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4846</TotalTime>
  <Words>2518</Words>
  <Application>Microsoft Office PowerPoint</Application>
  <PresentationFormat>Prezentácia na obrazovke (4:3)</PresentationFormat>
  <Paragraphs>641</Paragraphs>
  <Slides>50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50</vt:i4>
      </vt:variant>
    </vt:vector>
  </HeadingPairs>
  <TitlesOfParts>
    <vt:vector size="51" baseType="lpstr">
      <vt:lpstr>Identity_Lifecycle_Management</vt:lpstr>
      <vt:lpstr>3. prednáška</vt:lpstr>
      <vt:lpstr>Plán na dnes</vt:lpstr>
      <vt:lpstr>Kam ukladať veľa údajov?</vt:lpstr>
      <vt:lpstr>Spomienky na List-y</vt:lpstr>
      <vt:lpstr>Ako funguje ArrayList?</vt:lpstr>
      <vt:lpstr>Aký rýchly je ArrayList?</vt:lpstr>
      <vt:lpstr>Ako na rýchlejší ArrayList?</vt:lpstr>
      <vt:lpstr>ArrayList s kapacitou (1)</vt:lpstr>
      <vt:lpstr>ArrayList s kapacitou (2)</vt:lpstr>
      <vt:lpstr>ArrayList s kapacitou (3)</vt:lpstr>
      <vt:lpstr>ArrayList s kapacitou (4)</vt:lpstr>
      <vt:lpstr>ArrayList s kapacitou (5)</vt:lpstr>
      <vt:lpstr>ArrayList s kapacitou (6)</vt:lpstr>
      <vt:lpstr>Výzva</vt:lpstr>
      <vt:lpstr>Spájaný zoznam</vt:lpstr>
      <vt:lpstr>Uzol spájaného zoznamu</vt:lpstr>
      <vt:lpstr>Spájaný zoznam v Jave</vt:lpstr>
      <vt:lpstr>Pridanie na začiatok zoznamu </vt:lpstr>
      <vt:lpstr>Prechod spájaným zoznamom</vt:lpstr>
      <vt:lpstr>Prechod spájaným zoznamom</vt:lpstr>
      <vt:lpstr>Vloženie uzla do zoznamu</vt:lpstr>
      <vt:lpstr>Odstránenie uzla zo zoznamu</vt:lpstr>
      <vt:lpstr>Výber i-teho prvku</vt:lpstr>
      <vt:lpstr>Vylepšenia</vt:lpstr>
      <vt:lpstr>Variácie spájaných zoznamov</vt:lpstr>
      <vt:lpstr>Sumarizácia spáj. zoznamov</vt:lpstr>
      <vt:lpstr>Na čo ešte ide použiť spáj. zoznam?</vt:lpstr>
      <vt:lpstr>Zásobníky v reálnom svete</vt:lpstr>
      <vt:lpstr>Zásobníky v Jave</vt:lpstr>
      <vt:lpstr>Na čo je zásobník dobrý?</vt:lpstr>
      <vt:lpstr>Správne ozátvorkovaný výraz</vt:lpstr>
      <vt:lpstr>Správne ozátvorkovaný výraz</vt:lpstr>
      <vt:lpstr>Testovanie pre jednu sadu</vt:lpstr>
      <vt:lpstr>Rady v reálnom svete</vt:lpstr>
      <vt:lpstr>Rady v Jave</vt:lpstr>
      <vt:lpstr>Ako nájsť cestu v bludisku</vt:lpstr>
      <vt:lpstr>Úvahy o hľadaní cesty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Ako na efektívny program?</vt:lpstr>
      <vt:lpstr>Ako na efektívny program?</vt:lpstr>
      <vt:lpstr>Schéma algoritmu</vt:lpstr>
      <vt:lpstr>Prečo to funguje?</vt:lpstr>
      <vt:lpstr>Nájdenie cesty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325</cp:revision>
  <dcterms:created xsi:type="dcterms:W3CDTF">2007-01-29T19:11:06Z</dcterms:created>
  <dcterms:modified xsi:type="dcterms:W3CDTF">2024-04-03T15:23:21Z</dcterms:modified>
</cp:coreProperties>
</file>