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52" r:id="rId2"/>
    <p:sldId id="353" r:id="rId3"/>
    <p:sldId id="354" r:id="rId4"/>
    <p:sldId id="355" r:id="rId5"/>
    <p:sldId id="380" r:id="rId6"/>
    <p:sldId id="386" r:id="rId7"/>
    <p:sldId id="385" r:id="rId8"/>
    <p:sldId id="387" r:id="rId9"/>
    <p:sldId id="388" r:id="rId10"/>
    <p:sldId id="389" r:id="rId11"/>
    <p:sldId id="390" r:id="rId12"/>
    <p:sldId id="38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8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84" r:id="rId36"/>
    <p:sldId id="381" r:id="rId37"/>
    <p:sldId id="377" r:id="rId38"/>
    <p:sldId id="378" r:id="rId39"/>
    <p:sldId id="379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12"/>
    <a:srgbClr val="008000"/>
    <a:srgbClr val="CC9900"/>
    <a:srgbClr val="F7FBC5"/>
    <a:srgbClr val="E7FFE7"/>
    <a:srgbClr val="CCFFCC"/>
    <a:srgbClr val="FF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747" autoAdjust="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0C99DE7C-A282-476B-B6E4-CE61B23E2CC1}" type="pres">
      <dgm:prSet presAssocID="{71F20C4B-D8A5-4605-85CE-D8462ED264B1}" presName="connTx" presStyleLbl="parChTrans1D2" presStyleIdx="0" presStyleCnt="4"/>
      <dgm:spPr/>
      <dgm:t>
        <a:bodyPr/>
        <a:lstStyle/>
        <a:p>
          <a:endParaRPr lang="sk-SK"/>
        </a:p>
      </dgm:t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81F40501-6010-4D02-BED0-15128E309DBD}" type="pres">
      <dgm:prSet presAssocID="{53E8B73F-C515-4640-80E8-FE8C4EA19A6C}" presName="connTx" presStyleLbl="parChTrans1D2" presStyleIdx="1" presStyleCnt="4"/>
      <dgm:spPr/>
      <dgm:t>
        <a:bodyPr/>
        <a:lstStyle/>
        <a:p>
          <a:endParaRPr lang="sk-SK"/>
        </a:p>
      </dgm:t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BC994B98-4148-4232-8600-3C2B75AD7464}" type="pres">
      <dgm:prSet presAssocID="{4146BF9C-1CA5-4950-84EC-6A210907B003}" presName="connTx" presStyleLbl="parChTrans1D3" presStyleIdx="0" presStyleCnt="4"/>
      <dgm:spPr/>
      <dgm:t>
        <a:bodyPr/>
        <a:lstStyle/>
        <a:p>
          <a:endParaRPr lang="sk-SK"/>
        </a:p>
      </dgm:t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47479A44-493A-4B7A-8E05-FB891EDF22C1}" type="pres">
      <dgm:prSet presAssocID="{9782A785-BC74-47D2-98A4-DA5E17159879}" presName="connTx" presStyleLbl="parChTrans1D3" presStyleIdx="1" presStyleCnt="4"/>
      <dgm:spPr/>
      <dgm:t>
        <a:bodyPr/>
        <a:lstStyle/>
        <a:p>
          <a:endParaRPr lang="sk-SK"/>
        </a:p>
      </dgm:t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F6CD208-3BC6-42DA-A6FA-9F16B6CB1AFB}" type="pres">
      <dgm:prSet presAssocID="{ED26D32B-C7D7-49F4-BBFE-FE8F1816B3DA}" presName="connTx" presStyleLbl="parChTrans1D3" presStyleIdx="2" presStyleCnt="4"/>
      <dgm:spPr/>
      <dgm:t>
        <a:bodyPr/>
        <a:lstStyle/>
        <a:p>
          <a:endParaRPr lang="sk-SK"/>
        </a:p>
      </dgm:t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6B6BE228-BD0B-41FC-97AC-1641666AE799}" type="pres">
      <dgm:prSet presAssocID="{BF501B42-2C10-474D-B9A0-6A432B1C33DB}" presName="connTx" presStyleLbl="parChTrans1D3" presStyleIdx="3" presStyleCnt="4"/>
      <dgm:spPr/>
      <dgm:t>
        <a:bodyPr/>
        <a:lstStyle/>
        <a:p>
          <a:endParaRPr lang="sk-SK"/>
        </a:p>
      </dgm:t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09C0FA0F-FF70-4176-96D8-CF376E1A779D}" type="pres">
      <dgm:prSet presAssocID="{D8BFC725-C493-4BAB-965E-9C353464794A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5C11F806-D266-44B4-8B2D-9B4EAFDB4E36}" type="pres">
      <dgm:prSet presAssocID="{ED109B23-3C1B-40D2-96F3-116594DC341D}" presName="connTx" presStyleLbl="parChTrans1D2" presStyleIdx="3" presStyleCnt="4"/>
      <dgm:spPr/>
      <dgm:t>
        <a:bodyPr/>
        <a:lstStyle/>
        <a:p>
          <a:endParaRPr lang="sk-SK"/>
        </a:p>
      </dgm:t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DF40D3CF-1017-4A2E-9FFA-CD4C57CF79EB}" type="pres">
      <dgm:prSet presAssocID="{80B8C698-AB67-4E1D-A189-20302F757A89}" presName="connTx" presStyleLbl="parChTrans1D2" presStyleIdx="0" presStyleCnt="4"/>
      <dgm:spPr/>
      <dgm:t>
        <a:bodyPr/>
        <a:lstStyle/>
        <a:p>
          <a:endParaRPr lang="sk-SK"/>
        </a:p>
      </dgm:t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78736231-704F-4579-9A01-C4FCAEAE0584}" type="pres">
      <dgm:prSet presAssocID="{3AA051D8-FFF9-4ADF-B118-5B90E52F2C07}" presName="connTx" presStyleLbl="parChTrans1D2" presStyleIdx="1" presStyleCnt="4"/>
      <dgm:spPr/>
      <dgm:t>
        <a:bodyPr/>
        <a:lstStyle/>
        <a:p>
          <a:endParaRPr lang="sk-SK"/>
        </a:p>
      </dgm:t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1B532887-E0EE-46CA-B25F-FBDA567BC732}" type="pres">
      <dgm:prSet presAssocID="{1F351F9D-0A95-460A-B794-83A211E1F2D5}" presName="connTx" presStyleLbl="parChTrans1D3" presStyleIdx="0" presStyleCnt="4"/>
      <dgm:spPr/>
      <dgm:t>
        <a:bodyPr/>
        <a:lstStyle/>
        <a:p>
          <a:endParaRPr lang="sk-SK"/>
        </a:p>
      </dgm:t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B263149-199B-482C-ABB9-C542C769DA1E}" type="pres">
      <dgm:prSet presAssocID="{D8C20F85-A814-44C3-ABC1-B8614B5B9F5B}" presName="connTx" presStyleLbl="parChTrans1D3" presStyleIdx="1" presStyleCnt="4"/>
      <dgm:spPr/>
      <dgm:t>
        <a:bodyPr/>
        <a:lstStyle/>
        <a:p>
          <a:endParaRPr lang="sk-SK"/>
        </a:p>
      </dgm:t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834C480-930A-4A46-9423-44020F4F6604}" type="pres">
      <dgm:prSet presAssocID="{5CF74E35-B68F-4783-90A5-DD2A65892E4D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B52D5078-FD86-4AB9-9FA8-817F9222E71D}" type="pres">
      <dgm:prSet presAssocID="{B255A084-6714-4996-BA6A-7D379E12B1C3}" presName="connTx" presStyleLbl="parChTrans1D3" presStyleIdx="3" presStyleCnt="4"/>
      <dgm:spPr/>
      <dgm:t>
        <a:bodyPr/>
        <a:lstStyle/>
        <a:p>
          <a:endParaRPr lang="sk-SK"/>
        </a:p>
      </dgm:t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7C245DAF-DF6B-4779-8D7F-ECE9F113BE32}" type="pres">
      <dgm:prSet presAssocID="{C2F856C2-A1D3-4C1C-820D-2F1EDCCA1AB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3E5CBABA-33C0-4B3A-BE80-7C4252D0620A}" type="pres">
      <dgm:prSet presAssocID="{E554EB46-6051-42C4-B5DC-5E5CB89EFAEC}" presName="connTx" presStyleLbl="parChTrans1D2" presStyleIdx="3" presStyleCnt="4"/>
      <dgm:spPr/>
      <dgm:t>
        <a:bodyPr/>
        <a:lstStyle/>
        <a:p>
          <a:endParaRPr lang="sk-SK"/>
        </a:p>
      </dgm:t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7213" y="382995"/>
        <a:ext cx="1382022" cy="553277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382213"/>
        <a:ext cx="1401063" cy="553277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154250"/>
        <a:ext cx="1355575" cy="553277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906433"/>
        <a:ext cx="1140981" cy="553277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1470329"/>
        <a:ext cx="1140981" cy="553277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6120" y="2071544"/>
        <a:ext cx="1140981" cy="553277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64785" y="2682086"/>
        <a:ext cx="1140981" cy="553277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883220"/>
        <a:ext cx="1355575" cy="553277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64598" y="2629821"/>
        <a:ext cx="1355575" cy="5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51490" y="1507079"/>
        <a:ext cx="1255918" cy="609012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391166"/>
        <a:ext cx="1255918" cy="609012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135108"/>
        <a:ext cx="1255918" cy="609012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9195"/>
        <a:ext cx="1255918" cy="609012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763137"/>
        <a:ext cx="1255918" cy="609012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507079"/>
        <a:ext cx="1255918" cy="609012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2251021"/>
        <a:ext cx="1255918" cy="609012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879050"/>
        <a:ext cx="1255918" cy="609012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2622992"/>
        <a:ext cx="1255918" cy="60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smtClean="0"/>
              <a:t>12.2.2024)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/>
          </a:p>
          <a:p>
            <a:pPr algn="ctr" eaLnBrk="1" hangingPunct="1">
              <a:buFontTx/>
              <a:buNone/>
            </a:pPr>
            <a:r>
              <a:rPr lang="en-US" sz="6000" b="1" dirty="0" err="1"/>
              <a:t>Rekurzia</a:t>
            </a:r>
            <a:endParaRPr lang="sk-SK" sz="3600" b="1" dirty="0"/>
          </a:p>
          <a:p>
            <a:pPr algn="ctr" eaLnBrk="1" hangingPunct="1">
              <a:buFontTx/>
              <a:buNone/>
            </a:pPr>
            <a:r>
              <a:rPr lang="en-US" sz="3200" b="1" dirty="0"/>
              <a:t>a</a:t>
            </a:r>
            <a:r>
              <a:rPr lang="sk-SK" sz="3200" b="1" dirty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/>
              <a:t>viď </a:t>
            </a:r>
            <a:r>
              <a:rPr lang="sk-SK" sz="3200" b="1" dirty="0" err="1"/>
              <a:t>rekurzia</a:t>
            </a:r>
            <a:endParaRPr lang="en-US" sz="3200" b="1" dirty="0"/>
          </a:p>
          <a:p>
            <a:pPr algn="ctr" eaLnBrk="1" hangingPunct="1">
              <a:buFontTx/>
              <a:buNone/>
            </a:pPr>
            <a:endParaRPr lang="sk-SK" sz="3600" b="1" dirty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" y="174424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1591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" y="1724412"/>
            <a:ext cx="788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84072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67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(4)</a:t>
            </a:r>
            <a:endParaRPr lang="sk-SK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&gt; 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>
                <a:latin typeface="Lucida Sans" pitchFamily="34" charset="0"/>
              </a:rPr>
              <a:t>je definovaná pomocou </a:t>
            </a:r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>
                <a:latin typeface="Lucida Sans" pitchFamily="34" charset="0"/>
              </a:rPr>
              <a:t>, t.j. </a:t>
            </a:r>
            <a:r>
              <a:rPr lang="sk-SK" sz="2100" dirty="0" err="1">
                <a:latin typeface="Lucida Sans" pitchFamily="34" charset="0"/>
              </a:rPr>
              <a:t>Kochova</a:t>
            </a:r>
            <a:r>
              <a:rPr lang="sk-SK" sz="2100" dirty="0">
                <a:latin typeface="Lucida Sans" pitchFamily="34" charset="0"/>
              </a:rPr>
              <a:t> krivka je charakterizovaná </a:t>
            </a:r>
            <a:r>
              <a:rPr lang="sk-SK" sz="2100" dirty="0" err="1">
                <a:latin typeface="Lucida Sans" pitchFamily="34" charset="0"/>
              </a:rPr>
              <a:t>Kochovou</a:t>
            </a:r>
            <a:r>
              <a:rPr lang="sk-SK" sz="2100" dirty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(t</a:t>
            </a:r>
            <a:r>
              <a:rPr lang="sk-SK" sz="2400" dirty="0" err="1">
                <a:latin typeface="Trebuchet MS" pitchFamily="34" charset="0"/>
              </a:rPr>
              <a:t>riviálny</a:t>
            </a:r>
            <a:r>
              <a:rPr lang="sk-SK" sz="2400" dirty="0">
                <a:latin typeface="Trebuchet MS" pitchFamily="34" charset="0"/>
              </a:rPr>
              <a:t> prípad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Rekurzívna metóda</a:t>
            </a:r>
            <a:r>
              <a:rPr lang="sk-SK" dirty="0"/>
              <a:t> je metóda, ktorá vo svojej implementácií </a:t>
            </a:r>
            <a:r>
              <a:rPr lang="en-US" dirty="0"/>
              <a:t>(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nepriamo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vol</a:t>
            </a:r>
            <a:r>
              <a:rPr lang="sk-SK" b="1" dirty="0">
                <a:solidFill>
                  <a:srgbClr val="FF0000"/>
                </a:solidFill>
              </a:rPr>
              <a:t>á samu seba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Nepriama </a:t>
            </a:r>
            <a:r>
              <a:rPr lang="sk-SK" b="1" dirty="0" err="1"/>
              <a:t>rekurzia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 a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,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/>
              <a:t>Z</a:t>
            </a:r>
            <a:r>
              <a:rPr lang="sk-SK" dirty="0"/>
              <a:t> a </a:t>
            </a:r>
            <a:r>
              <a:rPr lang="sk-SK" b="1" dirty="0"/>
              <a:t>Z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Typická </a:t>
            </a:r>
            <a:r>
              <a:rPr lang="sk-SK" b="1" dirty="0"/>
              <a:t>šablóna</a:t>
            </a:r>
            <a:r>
              <a:rPr lang="sk-SK" dirty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otestovanie, či nie je </a:t>
            </a:r>
            <a:r>
              <a:rPr lang="sk-SK" b="1" dirty="0"/>
              <a:t>báza </a:t>
            </a:r>
            <a:r>
              <a:rPr lang="sk-SK" b="1" dirty="0" err="1"/>
              <a:t>rekurzie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trivi</a:t>
            </a:r>
            <a:r>
              <a:rPr lang="sk-SK" b="1" dirty="0" err="1">
                <a:solidFill>
                  <a:srgbClr val="FF0000"/>
                </a:solidFill>
              </a:rPr>
              <a:t>álny</a:t>
            </a:r>
            <a:r>
              <a:rPr lang="sk-SK" b="1" dirty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ak je triviálny prípad, tak sa zrealizujú príslušné príkazy</a:t>
            </a:r>
            <a:r>
              <a:rPr lang="en-US" dirty="0"/>
              <a:t>/</a:t>
            </a:r>
            <a:r>
              <a:rPr lang="en-US" dirty="0" err="1"/>
              <a:t>akcie</a:t>
            </a:r>
            <a:r>
              <a:rPr lang="sk-SK" dirty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realizácia </a:t>
            </a:r>
            <a:r>
              <a:rPr lang="sk-SK" b="1" dirty="0">
                <a:solidFill>
                  <a:srgbClr val="FF0000"/>
                </a:solidFill>
              </a:rPr>
              <a:t>rekurzívnych volaní</a:t>
            </a:r>
            <a:r>
              <a:rPr lang="sk-SK" dirty="0"/>
              <a:t> „rekurzívny krok“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err="1"/>
              <a:t>Sierpińskeho</a:t>
            </a:r>
            <a:r>
              <a:rPr lang="sk-SK" sz="2400" dirty="0"/>
              <a:t> trojuholník:</a:t>
            </a:r>
          </a:p>
          <a:p>
            <a:pPr eaLnBrk="1" hangingPunct="1"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Aké parametre sú dobré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Testujme rôzne parametre ...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 </a:t>
            </a:r>
            <a:endParaRPr lang="sk-SK" dirty="0"/>
          </a:p>
          <a:p>
            <a:pPr lvl="1" eaLnBrk="1" hangingPunct="1"/>
            <a:r>
              <a:rPr lang="sk-SK" dirty="0"/>
              <a:t>čas kreslenia </a:t>
            </a:r>
            <a:r>
              <a:rPr lang="sk-SK" b="1" dirty="0">
                <a:solidFill>
                  <a:srgbClr val="FF0000"/>
                </a:solidFill>
              </a:rPr>
              <a:t>výrazne záleží</a:t>
            </a:r>
            <a:r>
              <a:rPr lang="sk-SK" dirty="0"/>
              <a:t> od parametra </a:t>
            </a:r>
            <a:r>
              <a:rPr lang="sk-SK" dirty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dirty="0"/>
              <a:t>parameter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nevplýva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pozorovate</a:t>
            </a:r>
            <a:r>
              <a:rPr lang="sk-SK" dirty="0"/>
              <a:t>ľne</a:t>
            </a:r>
            <a:r>
              <a:rPr lang="en-US" dirty="0"/>
              <a:t>) </a:t>
            </a:r>
            <a:r>
              <a:rPr lang="sk-SK" dirty="0"/>
              <a:t>na čas kreslenia</a:t>
            </a:r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008000"/>
                </a:solidFill>
              </a:rPr>
              <a:t>Štruktúra </a:t>
            </a:r>
            <a:r>
              <a:rPr lang="en-US" dirty="0" err="1">
                <a:solidFill>
                  <a:srgbClr val="008000"/>
                </a:solidFill>
              </a:rPr>
              <a:t>rekurz</a:t>
            </a:r>
            <a:r>
              <a:rPr lang="sk-SK" dirty="0" err="1">
                <a:solidFill>
                  <a:srgbClr val="008000"/>
                </a:solidFill>
              </a:rPr>
              <a:t>ívnych</a:t>
            </a:r>
            <a:r>
              <a:rPr lang="sk-SK" dirty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Každé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>
                <a:latin typeface="Trebuchet MS" pitchFamily="34" charset="0"/>
              </a:rPr>
              <a:t>má za následok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volania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>
                <a:latin typeface="Trebuchet MS" pitchFamily="34" charset="0"/>
              </a:rPr>
              <a:t>celkom 4 x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= 16 volaní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</a:t>
            </a:r>
            <a:r>
              <a:rPr lang="sk-SK" sz="4000" dirty="0" err="1"/>
              <a:t>rekurzia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dirty="0" err="1"/>
              <a:t>Rekurzia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b="1" dirty="0">
                <a:solidFill>
                  <a:srgbClr val="FF0000"/>
                </a:solidFill>
              </a:rPr>
              <a:t>definícia</a:t>
            </a:r>
            <a:r>
              <a:rPr lang="sk-SK" dirty="0"/>
              <a:t> niečoho pomocou </a:t>
            </a:r>
            <a:r>
              <a:rPr lang="sk-SK" b="1" dirty="0">
                <a:solidFill>
                  <a:srgbClr val="FF0000"/>
                </a:solidFill>
              </a:rPr>
              <a:t>samého seba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(lat.</a:t>
            </a:r>
            <a:r>
              <a:rPr lang="sk-SK" sz="2400" dirty="0"/>
              <a:t> </a:t>
            </a:r>
            <a:r>
              <a:rPr lang="sk-SK" sz="2400" i="1" dirty="0" err="1"/>
              <a:t>recurrere</a:t>
            </a:r>
            <a:r>
              <a:rPr lang="sk-SK" sz="2400" dirty="0"/>
              <a:t> = bežať naspäť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mať </a:t>
            </a:r>
            <a:r>
              <a:rPr lang="sk-SK" b="1" dirty="0"/>
              <a:t>mnoho </a:t>
            </a:r>
            <a:r>
              <a:rPr lang="en-US" b="1" dirty="0"/>
              <a:t>pod</a:t>
            </a:r>
            <a:r>
              <a:rPr lang="sk-SK" b="1" dirty="0" err="1"/>
              <a:t>ôb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zrkadlá postavené oproti sebe</a:t>
            </a:r>
          </a:p>
          <a:p>
            <a:pPr lvl="1" eaLnBrk="1" hangingPunct="1"/>
            <a:r>
              <a:rPr lang="sk-SK" dirty="0" err="1">
                <a:solidFill>
                  <a:srgbClr val="FF0000"/>
                </a:solidFill>
              </a:rPr>
              <a:t>fraktály</a:t>
            </a:r>
            <a:endParaRPr lang="sk-SK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err="1"/>
              <a:t>Kochova</a:t>
            </a:r>
            <a:r>
              <a:rPr lang="sk-SK" dirty="0"/>
              <a:t> vločka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</a:t>
            </a:r>
            <a:r>
              <a:rPr lang="en-US" dirty="0" err="1">
                <a:solidFill>
                  <a:srgbClr val="FF0000"/>
                </a:solidFill>
              </a:rPr>
              <a:t>definovan</a:t>
            </a:r>
            <a:r>
              <a:rPr lang="sk-SK" dirty="0">
                <a:solidFill>
                  <a:srgbClr val="FF0000"/>
                </a:solidFill>
              </a:rPr>
              <a:t>é</a:t>
            </a:r>
            <a:r>
              <a:rPr lang="sk-SK" dirty="0"/>
              <a:t> postupnosti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a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+ a</a:t>
            </a:r>
            <a:r>
              <a:rPr lang="en-US" baseline="-25000" dirty="0">
                <a:solidFill>
                  <a:schemeClr val="tx1"/>
                </a:solidFill>
              </a:rPr>
              <a:t>n-2</a:t>
            </a:r>
            <a:r>
              <a:rPr lang="en-US" dirty="0">
                <a:solidFill>
                  <a:schemeClr val="tx1"/>
                </a:solidFill>
              </a:rPr>
              <a:t>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0,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</a:t>
            </a:r>
            <a:endParaRPr lang="sk-SK" baseline="-25000" dirty="0">
              <a:solidFill>
                <a:schemeClr val="tx1"/>
              </a:solidFill>
            </a:endParaRP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funkcie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f</a:t>
            </a:r>
            <a:r>
              <a:rPr lang="en-US" dirty="0" err="1"/>
              <a:t>aktori</a:t>
            </a:r>
            <a:r>
              <a:rPr lang="sk-SK" dirty="0" err="1"/>
              <a:t>ál</a:t>
            </a:r>
            <a:r>
              <a:rPr lang="sk-SK" dirty="0"/>
              <a:t>: </a:t>
            </a:r>
            <a:r>
              <a:rPr lang="en-US" dirty="0">
                <a:solidFill>
                  <a:schemeClr val="tx1"/>
                </a:solidFill>
              </a:rPr>
              <a:t>n! = n * (n-1)!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	           0! = 1	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Koľko čiar sa nakreslí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Čiara sa kreslí, iba keď </a:t>
            </a:r>
            <a:r>
              <a:rPr lang="en-US" dirty="0"/>
              <a:t>u = 0</a:t>
            </a:r>
          </a:p>
          <a:p>
            <a:pPr eaLnBrk="1" hangingPunct="1"/>
            <a:r>
              <a:rPr lang="en-US" dirty="0"/>
              <a:t>K</a:t>
            </a:r>
            <a:r>
              <a:rPr lang="sk-SK" dirty="0"/>
              <a:t>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, 81)</a:t>
            </a:r>
          </a:p>
          <a:p>
            <a:pPr lvl="1" eaLnBrk="1" hangingPunct="1"/>
            <a:r>
              <a:rPr lang="en-US" dirty="0"/>
              <a:t>16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, 243) = 4 </a:t>
            </a:r>
            <a:r>
              <a:rPr lang="en-US" dirty="0" err="1"/>
              <a:t>volania</a:t>
            </a:r>
            <a:r>
              <a:rPr lang="en-US" dirty="0"/>
              <a:t> K</a:t>
            </a:r>
            <a:r>
              <a:rPr lang="sk-SK" dirty="0"/>
              <a:t>K</a:t>
            </a:r>
            <a:r>
              <a:rPr lang="en-US" dirty="0"/>
              <a:t>(2, 81) 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rgbClr val="FF9900"/>
                </a:solidFill>
              </a:rPr>
              <a:t>64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729) = 4 </a:t>
            </a:r>
            <a:r>
              <a:rPr lang="en-US" dirty="0" err="1"/>
              <a:t>volania</a:t>
            </a:r>
            <a:r>
              <a:rPr lang="en-US" dirty="0"/>
              <a:t> KK(3, 243)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rgbClr val="FF9900"/>
                </a:solidFill>
              </a:rPr>
              <a:t>64</a:t>
            </a:r>
            <a:r>
              <a:rPr lang="en-US" dirty="0"/>
              <a:t> </a:t>
            </a:r>
            <a:r>
              <a:rPr lang="sk-SK" dirty="0"/>
              <a:t>volaní K</a:t>
            </a:r>
            <a:r>
              <a:rPr lang="en-US" dirty="0"/>
              <a:t>(0, 9) = 256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úrovne sú dobré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256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1099511627776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lvl="1"/>
            <a:r>
              <a:rPr lang="sk-SK" dirty="0"/>
              <a:t>na nakreslenie čiary treba aspoň jednu inštrukciu procesora</a:t>
            </a:r>
          </a:p>
          <a:p>
            <a:pPr lvl="1"/>
            <a:r>
              <a:rPr lang="sk-SK" dirty="0"/>
              <a:t>1</a:t>
            </a:r>
            <a:r>
              <a:rPr lang="en-US" dirty="0"/>
              <a:t>0</a:t>
            </a:r>
            <a:r>
              <a:rPr lang="sk-SK" dirty="0"/>
              <a:t> GHz procesor </a:t>
            </a:r>
            <a:r>
              <a:rPr lang="en-US" dirty="0"/>
              <a:t>&lt; 10</a:t>
            </a:r>
            <a:r>
              <a:rPr lang="en-US" baseline="30000" dirty="0"/>
              <a:t>10</a:t>
            </a:r>
            <a:r>
              <a:rPr lang="en-US" dirty="0"/>
              <a:t> in</a:t>
            </a:r>
            <a:r>
              <a:rPr lang="sk-SK" dirty="0" err="1"/>
              <a:t>štrukcií</a:t>
            </a:r>
            <a:r>
              <a:rPr lang="en-US" dirty="0"/>
              <a:t>/</a:t>
            </a:r>
            <a:r>
              <a:rPr lang="sk-SK" dirty="0"/>
              <a:t>čiar za sekundu</a:t>
            </a:r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 = 4</a:t>
            </a:r>
            <a:r>
              <a:rPr lang="en-US" baseline="30000" dirty="0"/>
              <a:t>40</a:t>
            </a:r>
            <a:r>
              <a:rPr lang="sk-SK" dirty="0"/>
              <a:t> </a:t>
            </a:r>
            <a:r>
              <a:rPr lang="sk-SK" dirty="0" smtClean="0"/>
              <a:t>čiar</a:t>
            </a:r>
            <a:r>
              <a:rPr lang="en-US" dirty="0"/>
              <a:t> = </a:t>
            </a:r>
            <a:r>
              <a:rPr lang="en-US" dirty="0" smtClean="0"/>
              <a:t>16</a:t>
            </a:r>
            <a:r>
              <a:rPr lang="en-US" baseline="30000" dirty="0" smtClean="0"/>
              <a:t>20</a:t>
            </a:r>
            <a:r>
              <a:rPr lang="sk-SK" dirty="0" smtClean="0"/>
              <a:t> </a:t>
            </a:r>
            <a:r>
              <a:rPr lang="sk-SK" dirty="0"/>
              <a:t>čiar</a:t>
            </a:r>
            <a:r>
              <a:rPr lang="en-US" dirty="0" smtClean="0"/>
              <a:t> </a:t>
            </a:r>
            <a:r>
              <a:rPr lang="en-US" dirty="0"/>
              <a:t>&gt; 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/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sk-SK" dirty="0"/>
              <a:t>čiar za sekundu</a:t>
            </a:r>
            <a:r>
              <a:rPr lang="en-US" dirty="0"/>
              <a:t> = 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 </a:t>
            </a:r>
            <a:r>
              <a:rPr lang="en-US" dirty="0" err="1"/>
              <a:t>rok</a:t>
            </a:r>
            <a:r>
              <a:rPr lang="en-US" dirty="0"/>
              <a:t> = 31536000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r>
              <a:rPr lang="sk-SK" dirty="0"/>
              <a:t> </a:t>
            </a:r>
            <a:r>
              <a:rPr lang="en-US" dirty="0"/>
              <a:t>~ </a:t>
            </a:r>
            <a:r>
              <a:rPr lang="en-US" dirty="0" err="1"/>
              <a:t>tretina</a:t>
            </a:r>
            <a:r>
              <a:rPr lang="en-US" dirty="0"/>
              <a:t> z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r>
              <a:rPr lang="sk-SK" dirty="0"/>
              <a:t> je viac ako </a:t>
            </a:r>
            <a:r>
              <a:rPr lang="en-US" dirty="0"/>
              <a:t>300 </a:t>
            </a:r>
            <a:r>
              <a:rPr lang="en-US" dirty="0" err="1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15616"/>
            <a:ext cx="8510587" cy="5012159"/>
          </a:xfrm>
        </p:spPr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Strom volaní</a:t>
            </a:r>
            <a:r>
              <a:rPr lang="sk-SK" sz="2400" dirty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629965" y="228943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363" y="2866274"/>
            <a:ext cx="32398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Časť stromu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756" y="5426975"/>
            <a:ext cx="8248051" cy="12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282" y="4884796"/>
            <a:ext cx="2508902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Strom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Call stack</a:t>
            </a:r>
            <a:endParaRPr lang="sk-SK" sz="400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Call stack</a:t>
            </a:r>
            <a:r>
              <a:rPr lang="en-US" dirty="0"/>
              <a:t> – </a:t>
            </a:r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postupnosť vzájomných volaní metód vo vykonávaní </a:t>
            </a:r>
            <a:r>
              <a:rPr lang="en-US" dirty="0"/>
              <a:t>(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volal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 c</a:t>
            </a:r>
            <a:r>
              <a:rPr lang="en-US" sz="2400" dirty="0">
                <a:latin typeface="Trebuchet MS" pitchFamily="34" charset="0"/>
              </a:rPr>
              <a:t>all stack-u je v</a:t>
            </a:r>
            <a:r>
              <a:rPr lang="sk-SK" sz="2400" dirty="0" err="1">
                <a:latin typeface="Trebuchet MS" pitchFamily="34" charset="0"/>
              </a:rPr>
              <a:t>ždy</a:t>
            </a:r>
            <a:r>
              <a:rPr lang="sk-SK" sz="2400" dirty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Čo obsahuje Call Stack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Položkami </a:t>
            </a:r>
            <a:r>
              <a:rPr lang="sk-SK" i="1" dirty="0" err="1"/>
              <a:t>Call</a:t>
            </a:r>
            <a:r>
              <a:rPr lang="sk-SK" i="1" dirty="0"/>
              <a:t> </a:t>
            </a:r>
            <a:r>
              <a:rPr lang="sk-SK" i="1" dirty="0" err="1"/>
              <a:t>Stack</a:t>
            </a:r>
            <a:r>
              <a:rPr lang="sk-SK" dirty="0" err="1"/>
              <a:t>-u</a:t>
            </a:r>
            <a:r>
              <a:rPr lang="sk-SK" dirty="0"/>
              <a:t> sú </a:t>
            </a:r>
            <a:r>
              <a:rPr lang="sk-SK" b="1" dirty="0">
                <a:solidFill>
                  <a:srgbClr val="FF0000"/>
                </a:solidFill>
              </a:rPr>
              <a:t>záznamy o volaniach metód</a:t>
            </a:r>
            <a:r>
              <a:rPr lang="sk-SK" dirty="0"/>
              <a:t>, ktorých vykonávanie </a:t>
            </a:r>
            <a:r>
              <a:rPr lang="sk-SK" b="1" dirty="0">
                <a:solidFill>
                  <a:srgbClr val="FF0000"/>
                </a:solidFill>
              </a:rPr>
              <a:t>začalo</a:t>
            </a:r>
            <a:r>
              <a:rPr lang="sk-SK" dirty="0"/>
              <a:t>, no ešte </a:t>
            </a:r>
            <a:r>
              <a:rPr lang="sk-SK" b="1" dirty="0">
                <a:solidFill>
                  <a:srgbClr val="FF0000"/>
                </a:solidFill>
              </a:rPr>
              <a:t>nebolo ukončené </a:t>
            </a:r>
            <a:r>
              <a:rPr lang="en-US" dirty="0"/>
              <a:t>(</a:t>
            </a:r>
            <a:r>
              <a:rPr lang="en-US" b="1" kern="1200" dirty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sk-SK" dirty="0"/>
              <a:t>ď máme veľa volaní tej istej metódy, každé jedno volanie vytvára </a:t>
            </a:r>
            <a:r>
              <a:rPr lang="sk-SK" dirty="0">
                <a:solidFill>
                  <a:srgbClr val="FF0000"/>
                </a:solidFill>
              </a:rPr>
              <a:t>nové lokálne </a:t>
            </a:r>
            <a:r>
              <a:rPr lang="sk-SK" dirty="0"/>
              <a:t>premenné</a:t>
            </a:r>
          </a:p>
          <a:p>
            <a:pPr lvl="1" eaLnBrk="1" hangingPunct="1">
              <a:defRPr/>
            </a:pPr>
            <a:r>
              <a:rPr lang="sk-SK" dirty="0"/>
              <a:t>pozorujme pri </a:t>
            </a:r>
            <a:r>
              <a:rPr lang="sk-SK" dirty="0" err="1"/>
              <a:t>debugovaní</a:t>
            </a:r>
            <a:r>
              <a:rPr lang="sk-SK" dirty="0"/>
              <a:t>...</a:t>
            </a:r>
          </a:p>
          <a:p>
            <a:pPr lvl="1" eaLnBrk="1" hangingPunct="1">
              <a:defRPr/>
            </a:pPr>
            <a:r>
              <a:rPr lang="sk-SK" dirty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Počet úrovní v strome volaní zodpovedá maximálnej výške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stacku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Ka</a:t>
            </a:r>
            <a:r>
              <a:rPr lang="sk-SK" dirty="0" err="1"/>
              <a:t>ždé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volanie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pridáva</a:t>
            </a:r>
            <a:r>
              <a:rPr lang="sk-SK" dirty="0"/>
              <a:t> položku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stacku</a:t>
            </a:r>
            <a:r>
              <a:rPr lang="sk-SK" dirty="0"/>
              <a:t>, návrat z metódy položku odoberá.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Maximálna </a:t>
            </a:r>
            <a:r>
              <a:rPr lang="en-US" dirty="0"/>
              <a:t>v</a:t>
            </a:r>
            <a:r>
              <a:rPr lang="sk-SK" dirty="0" err="1"/>
              <a:t>ýška</a:t>
            </a:r>
            <a:r>
              <a:rPr lang="sk-SK" dirty="0"/>
              <a:t>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r>
              <a:rPr lang="en-US" dirty="0"/>
              <a:t>-</a:t>
            </a:r>
            <a:r>
              <a:rPr lang="sk-SK" dirty="0"/>
              <a:t>u </a:t>
            </a:r>
            <a:r>
              <a:rPr lang="en-US" dirty="0"/>
              <a:t>a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rekurzívnych vnorení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je obmedzený</a:t>
            </a:r>
            <a:r>
              <a:rPr lang="sk-SK" dirty="0"/>
              <a:t> pamäťou vyhradenou pre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</a:t>
            </a:r>
            <a:r>
              <a:rPr lang="en-US" dirty="0" err="1"/>
              <a:t>efault</a:t>
            </a:r>
            <a:r>
              <a:rPr lang="en-US" dirty="0"/>
              <a:t> 320-1024kB, </a:t>
            </a:r>
            <a:r>
              <a:rPr lang="sk-SK" dirty="0"/>
              <a:t>ale záleží od OS a verzie Javy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in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57302" y="5013160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Uk</a:t>
            </a:r>
            <a:r>
              <a:rPr lang="sk-SK" sz="2400" dirty="0" err="1">
                <a:latin typeface="Trebuchet MS" pitchFamily="34" charset="0"/>
              </a:rPr>
              <a:t>ážka</a:t>
            </a:r>
            <a:r>
              <a:rPr lang="en-US" sz="2400" dirty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5" name="Picture 2" descr="Image result for power level over 9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7" y="4884505"/>
            <a:ext cx="1663733" cy="16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Výnimka </a:t>
            </a:r>
            <a:r>
              <a:rPr lang="sk-SK" b="1" i="1" dirty="0" err="1"/>
              <a:t>StackOverflowError</a:t>
            </a:r>
            <a:r>
              <a:rPr lang="sk-SK" dirty="0"/>
              <a:t> nastáva vtedy, ak je v </a:t>
            </a:r>
            <a:r>
              <a:rPr lang="en-US" dirty="0"/>
              <a:t>c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s</a:t>
            </a:r>
            <a:r>
              <a:rPr lang="sk-SK" dirty="0" err="1"/>
              <a:t>tacku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priveľa otvorených volaní</a:t>
            </a:r>
            <a:r>
              <a:rPr lang="sk-SK" dirty="0"/>
              <a:t> metód</a:t>
            </a:r>
          </a:p>
          <a:p>
            <a:pPr eaLnBrk="1" hangingPunct="1"/>
            <a:r>
              <a:rPr lang="sk-SK" dirty="0"/>
              <a:t>V praxi to zvyčajne znamená, že máme </a:t>
            </a:r>
            <a:r>
              <a:rPr lang="sk-SK" dirty="0" err="1"/>
              <a:t>rekurziu</a:t>
            </a:r>
            <a:r>
              <a:rPr lang="sk-SK" dirty="0"/>
              <a:t>, ktorá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sk-SK" dirty="0" err="1"/>
              <a:t>zacyklila</a:t>
            </a:r>
            <a:r>
              <a:rPr lang="sk-SK" dirty="0"/>
              <a:t>“</a:t>
            </a:r>
            <a:r>
              <a:rPr lang="en-US" dirty="0"/>
              <a:t> (</a:t>
            </a:r>
            <a:r>
              <a:rPr lang="en-US" dirty="0" err="1"/>
              <a:t>nekone</a:t>
            </a:r>
            <a:r>
              <a:rPr lang="sk-SK" dirty="0" err="1"/>
              <a:t>čné</a:t>
            </a:r>
            <a:r>
              <a:rPr lang="sk-SK" dirty="0"/>
              <a:t> vnáranie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k-SK" dirty="0" err="1">
                <a:solidFill>
                  <a:srgbClr val="FF0000"/>
                </a:solidFill>
              </a:rPr>
              <a:t>eustálym</a:t>
            </a:r>
            <a:r>
              <a:rPr lang="sk-SK" dirty="0">
                <a:solidFill>
                  <a:srgbClr val="FF0000"/>
                </a:solidFill>
              </a:rPr>
              <a:t> rekurzívnym vnoreniam zabraňuje iba správne naprogramované obslúženie </a:t>
            </a:r>
            <a:r>
              <a:rPr lang="en-US" dirty="0" err="1">
                <a:solidFill>
                  <a:srgbClr val="FF0000"/>
                </a:solidFill>
              </a:rPr>
              <a:t>trivi</a:t>
            </a:r>
            <a:r>
              <a:rPr lang="sk-SK" dirty="0" err="1">
                <a:solidFill>
                  <a:srgbClr val="FF0000"/>
                </a:solidFill>
              </a:rPr>
              <a:t>álneho</a:t>
            </a:r>
            <a:r>
              <a:rPr lang="sk-SK" dirty="0">
                <a:solidFill>
                  <a:srgbClr val="FF0000"/>
                </a:solidFill>
              </a:rPr>
              <a:t> prípadu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„dna“ </a:t>
            </a:r>
            <a:r>
              <a:rPr lang="sk-SK" dirty="0" err="1">
                <a:solidFill>
                  <a:srgbClr val="FF0000"/>
                </a:solidFill>
              </a:rPr>
              <a:t>rekurzie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chyba pri použití </a:t>
            </a:r>
            <a:r>
              <a:rPr lang="sk-SK" dirty="0" err="1"/>
              <a:t>rekurzie</a:t>
            </a:r>
            <a:r>
              <a:rPr lang="sk-SK" dirty="0"/>
              <a:t> je </a:t>
            </a:r>
            <a:r>
              <a:rPr lang="sk-SK" b="1" dirty="0"/>
              <a:t>zabudnuté</a:t>
            </a:r>
            <a:r>
              <a:rPr lang="sk-SK" dirty="0"/>
              <a:t> alebo </a:t>
            </a:r>
            <a:r>
              <a:rPr lang="sk-SK" b="1" dirty="0"/>
              <a:t>nesprávne</a:t>
            </a:r>
            <a:r>
              <a:rPr lang="sk-SK" dirty="0"/>
              <a:t> naprogramované </a:t>
            </a:r>
            <a:r>
              <a:rPr lang="sk-SK" b="1" dirty="0">
                <a:solidFill>
                  <a:srgbClr val="FF0000"/>
                </a:solidFill>
              </a:rPr>
              <a:t>spracovanie bázy </a:t>
            </a:r>
            <a:r>
              <a:rPr lang="sk-SK" b="1" dirty="0" err="1">
                <a:solidFill>
                  <a:srgbClr val="FF0000"/>
                </a:solidFill>
              </a:rPr>
              <a:t>rekurzie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sk-SK" dirty="0"/>
              <a:t>triviálneho prípadu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/>
              <a:t>Alternat</a:t>
            </a:r>
            <a:r>
              <a:rPr lang="sk-SK" sz="2400" b="1"/>
              <a:t>íva na zastavenie</a:t>
            </a:r>
            <a:r>
              <a:rPr lang="sk-SK" sz="2400"/>
              <a:t> rekurzívnych volaní bez určenia maximálnej úrovne rekurzívneho vnorenia</a:t>
            </a:r>
            <a:r>
              <a:rPr lang="en-US" sz="2400"/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Končíme, keď tvar je už príliš malý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Rekurzívne definície sú v matematike časté</a:t>
            </a:r>
            <a:r>
              <a:rPr lang="en-US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ekur</a:t>
            </a:r>
            <a:r>
              <a:rPr lang="sk-SK" b="1" dirty="0">
                <a:solidFill>
                  <a:srgbClr val="FF0000"/>
                </a:solidFill>
              </a:rPr>
              <a:t>zívne definované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postupnosti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rekurzívne definovateľné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matematické funkcie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</a:t>
            </a:r>
            <a:r>
              <a:rPr lang="sk-SK" dirty="0"/>
              <a:t>čo </a:t>
            </a:r>
            <a:r>
              <a:rPr lang="sk-SK" b="1" dirty="0"/>
              <a:t>matematici</a:t>
            </a:r>
            <a:r>
              <a:rPr lang="sk-SK" dirty="0"/>
              <a:t> </a:t>
            </a:r>
            <a:r>
              <a:rPr lang="sk-SK" b="1" dirty="0" err="1"/>
              <a:t>použivajú</a:t>
            </a:r>
            <a:r>
              <a:rPr lang="sk-SK" dirty="0"/>
              <a:t> </a:t>
            </a:r>
            <a:r>
              <a:rPr lang="sk-SK" b="1" dirty="0" err="1"/>
              <a:t>rekurziu</a:t>
            </a:r>
            <a:r>
              <a:rPr lang="en-US" b="1"/>
              <a:t>?</a:t>
            </a:r>
            <a:endParaRPr lang="en-US" dirty="0"/>
          </a:p>
          <a:p>
            <a:pPr lvl="1" eaLnBrk="1" hangingPunct="1"/>
            <a:r>
              <a:rPr lang="sk-SK" dirty="0"/>
              <a:t>j</a:t>
            </a:r>
            <a:r>
              <a:rPr lang="en-US" dirty="0" err="1"/>
              <a:t>ednoduch</a:t>
            </a:r>
            <a:r>
              <a:rPr lang="sk-SK" dirty="0" err="1"/>
              <a:t>ší</a:t>
            </a:r>
            <a:r>
              <a:rPr lang="sk-SK" dirty="0"/>
              <a:t> zápis</a:t>
            </a:r>
          </a:p>
          <a:p>
            <a:pPr lvl="1" eaLnBrk="1" hangingPunct="1"/>
            <a:r>
              <a:rPr lang="sk-SK" dirty="0"/>
              <a:t>lepšie zachytenie vlastností pojmu</a:t>
            </a:r>
            <a:r>
              <a:rPr lang="en-US" dirty="0"/>
              <a:t>/</a:t>
            </a:r>
            <a:r>
              <a:rPr lang="en-US" dirty="0" err="1"/>
              <a:t>funkci</a:t>
            </a:r>
            <a:r>
              <a:rPr lang="sk-SK" dirty="0"/>
              <a:t>e</a:t>
            </a:r>
            <a:endParaRPr lang="en-US" dirty="0"/>
          </a:p>
          <a:p>
            <a:pPr lvl="1" eaLnBrk="1" hangingPunct="1"/>
            <a:r>
              <a:rPr lang="sk-SK" dirty="0"/>
              <a:t>i</a:t>
            </a:r>
            <a:r>
              <a:rPr lang="en-US" dirty="0"/>
              <a:t>de</a:t>
            </a:r>
            <a:r>
              <a:rPr lang="sk-SK" dirty="0" err="1"/>
              <a:t>álne</a:t>
            </a:r>
            <a:r>
              <a:rPr lang="sk-SK" dirty="0"/>
              <a:t> na dokazovanie matematickou indukciou</a:t>
            </a:r>
          </a:p>
          <a:p>
            <a:pPr lvl="1"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Statick</a:t>
            </a:r>
            <a:r>
              <a:rPr lang="sk-SK" dirty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Statické metódy a premenné:</a:t>
            </a:r>
          </a:p>
          <a:p>
            <a:pPr lvl="1"/>
            <a:r>
              <a:rPr lang="sk-SK"/>
              <a:t>označujú sa kľúčovým slovom </a:t>
            </a:r>
            <a:r>
              <a:rPr lang="sk-SK" b="1"/>
              <a:t>static</a:t>
            </a:r>
          </a:p>
          <a:p>
            <a:pPr lvl="1"/>
            <a:r>
              <a:rPr lang="en-US" b="1"/>
              <a:t>s</a:t>
            </a:r>
            <a:r>
              <a:rPr lang="sk-SK" b="1"/>
              <a:t>tatic </a:t>
            </a:r>
            <a:r>
              <a:rPr lang="en-US"/>
              <a:t>= </a:t>
            </a:r>
            <a:r>
              <a:rPr lang="sk-SK"/>
              <a:t>„patriaci triede“</a:t>
            </a:r>
          </a:p>
          <a:p>
            <a:pPr lvl="1"/>
            <a:r>
              <a:rPr lang="sk-SK"/>
              <a:t>statická premenná je </a:t>
            </a:r>
            <a:r>
              <a:rPr lang="sk-SK">
                <a:solidFill>
                  <a:srgbClr val="FF0000"/>
                </a:solidFill>
              </a:rPr>
              <a:t>premenná triedy</a:t>
            </a:r>
            <a:r>
              <a:rPr lang="sk-SK"/>
              <a:t>, všetky objekty danej triedy ju „zdieľajú“</a:t>
            </a:r>
          </a:p>
          <a:p>
            <a:pPr lvl="1"/>
            <a:r>
              <a:rPr lang="sk-SK"/>
              <a:t>statická metóda je </a:t>
            </a:r>
            <a:r>
              <a:rPr lang="sk-SK">
                <a:solidFill>
                  <a:srgbClr val="FF0000"/>
                </a:solidFill>
              </a:rPr>
              <a:t>metóda triedy</a:t>
            </a:r>
            <a:r>
              <a:rPr lang="sk-SK"/>
              <a:t>, </a:t>
            </a:r>
            <a:r>
              <a:rPr lang="sk-SK" b="1">
                <a:solidFill>
                  <a:srgbClr val="FF0000"/>
                </a:solidFill>
              </a:rPr>
              <a:t>volá sa nad triedou</a:t>
            </a:r>
            <a:r>
              <a:rPr lang="sk-SK"/>
              <a:t>, nie nad objektom danej triedy </a:t>
            </a:r>
          </a:p>
          <a:p>
            <a:pPr lvl="2"/>
            <a:r>
              <a:rPr lang="en-US"/>
              <a:t>m</a:t>
            </a:r>
            <a:r>
              <a:rPr lang="sk-SK"/>
              <a:t>ôže volať iné statické metódy a používať statické premenné</a:t>
            </a:r>
          </a:p>
          <a:p>
            <a:pPr lvl="1"/>
            <a:r>
              <a:rPr lang="sk-SK"/>
              <a:t>budeme ich používať </a:t>
            </a:r>
            <a:r>
              <a:rPr lang="en-US"/>
              <a:t>v niektor</a:t>
            </a:r>
            <a:r>
              <a:rPr lang="sk-SK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/>
              <a:t>Ako by sme opísali obraz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en-US" dirty="0"/>
              <a:t>?</a:t>
            </a:r>
          </a:p>
          <a:p>
            <a:pPr eaLnBrk="1" hangingPunct="1"/>
            <a:r>
              <a:rPr lang="sk-SK" dirty="0"/>
              <a:t>Na o</a:t>
            </a:r>
            <a:r>
              <a:rPr lang="en-US" dirty="0" err="1"/>
              <a:t>braz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Mona L</a:t>
            </a:r>
            <a:r>
              <a:rPr lang="sk-SK" dirty="0" err="1">
                <a:solidFill>
                  <a:srgbClr val="FF0000"/>
                </a:solidFill>
              </a:rPr>
              <a:t>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 je namaľovaná </a:t>
            </a:r>
            <a:r>
              <a:rPr lang="sk-SK" dirty="0" err="1"/>
              <a:t>Mona</a:t>
            </a:r>
            <a:r>
              <a:rPr lang="sk-SK" dirty="0"/>
              <a:t> </a:t>
            </a:r>
            <a:r>
              <a:rPr lang="sk-SK" dirty="0" err="1"/>
              <a:t>Líza</a:t>
            </a:r>
            <a:r>
              <a:rPr lang="sk-SK" dirty="0"/>
              <a:t>, ktorá drží v rukách obraz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.</a:t>
            </a:r>
          </a:p>
          <a:p>
            <a:pPr eaLnBrk="1" hangingPunct="1"/>
            <a:r>
              <a:rPr lang="sk-SK" dirty="0"/>
              <a:t>Formálne</a:t>
            </a:r>
            <a:r>
              <a:rPr lang="en-US" dirty="0"/>
              <a:t>j</a:t>
            </a:r>
            <a:r>
              <a:rPr lang="sk-SK" dirty="0" err="1"/>
              <a:t>šie</a:t>
            </a:r>
            <a:r>
              <a:rPr lang="sk-SK" dirty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/>
              <a:t> OML</a:t>
            </a:r>
            <a:r>
              <a:rPr lang="en-US" b="1" dirty="0"/>
              <a:t> je (ML + men</a:t>
            </a:r>
            <a:r>
              <a:rPr lang="sk-SK" b="1" dirty="0" err="1"/>
              <a:t>ší</a:t>
            </a:r>
            <a:r>
              <a:rPr lang="sk-SK" b="1" dirty="0"/>
              <a:t> </a:t>
            </a:r>
            <a:r>
              <a:rPr lang="en-US" b="1" dirty="0"/>
              <a:t>OML)</a:t>
            </a:r>
            <a:endParaRPr lang="sk-SK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Báza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Fibonacciho</a:t>
            </a:r>
            <a:r>
              <a:rPr lang="sk-SK" sz="4000" dirty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</a:t>
            </a:r>
            <a:r>
              <a:rPr lang="en-US" baseline="-25000" dirty="0"/>
              <a:t>0</a:t>
            </a:r>
            <a:r>
              <a:rPr lang="en-US" dirty="0"/>
              <a:t> = 0, F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= F</a:t>
            </a:r>
            <a:r>
              <a:rPr lang="en-US" baseline="-25000" dirty="0">
                <a:solidFill>
                  <a:srgbClr val="FF0000"/>
                </a:solidFill>
              </a:rPr>
              <a:t>i-1</a:t>
            </a:r>
            <a:r>
              <a:rPr lang="en-US" dirty="0">
                <a:solidFill>
                  <a:srgbClr val="FF0000"/>
                </a:solidFill>
              </a:rPr>
              <a:t> + F</a:t>
            </a:r>
            <a:r>
              <a:rPr lang="en-US" baseline="-25000" dirty="0">
                <a:solidFill>
                  <a:srgbClr val="FF0000"/>
                </a:solidFill>
              </a:rPr>
              <a:t>i-2</a:t>
            </a:r>
          </a:p>
          <a:p>
            <a:pPr eaLnBrk="1" hangingPunct="1"/>
            <a:endParaRPr lang="en-US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 +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Strom </a:t>
            </a:r>
            <a:r>
              <a:rPr lang="en-US" sz="4000" dirty="0" err="1">
                <a:solidFill>
                  <a:srgbClr val="008000"/>
                </a:solidFill>
              </a:rPr>
              <a:t>volan</a:t>
            </a:r>
            <a:r>
              <a:rPr lang="sk-SK" sz="4000" dirty="0">
                <a:solidFill>
                  <a:srgbClr val="008000"/>
                </a:solidFill>
              </a:rPr>
              <a:t>í </a:t>
            </a:r>
            <a:r>
              <a:rPr lang="sk-SK" sz="4000" dirty="0" err="1">
                <a:solidFill>
                  <a:srgbClr val="008000"/>
                </a:solidFill>
              </a:rPr>
              <a:t>Fibonacciho</a:t>
            </a:r>
            <a:r>
              <a:rPr lang="sk-SK" sz="4000" dirty="0">
                <a:solidFill>
                  <a:srgbClr val="008000"/>
                </a:solidFill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4</a:t>
            </a:r>
            <a:endParaRPr lang="sk-SK" sz="40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098" y="1287329"/>
            <a:ext cx="5271795" cy="5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94318" y="1688839"/>
            <a:ext cx="1922105" cy="115699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81" y="1326722"/>
            <a:ext cx="2481943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Vrátená hodnota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Rekurzia v algoritmoch</a:t>
            </a:r>
            <a:endParaRPr lang="sk-SK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Rekurzívne riešenie je </a:t>
            </a:r>
            <a:r>
              <a:rPr lang="sk-SK" b="1" dirty="0"/>
              <a:t>základný stavebný kameň</a:t>
            </a:r>
            <a:r>
              <a:rPr lang="sk-SK" dirty="0"/>
              <a:t> väčšiny algoritmov</a:t>
            </a:r>
            <a:r>
              <a:rPr lang="en-US" dirty="0"/>
              <a:t>.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Problém „úrovne </a:t>
            </a:r>
            <a:r>
              <a:rPr lang="sk-SK" b="1" dirty="0"/>
              <a:t>u</a:t>
            </a:r>
            <a:r>
              <a:rPr lang="sk-SK" dirty="0"/>
              <a:t>“ chceme </a:t>
            </a:r>
            <a:r>
              <a:rPr lang="sk-SK" b="1" dirty="0">
                <a:solidFill>
                  <a:srgbClr val="FF0000"/>
                </a:solidFill>
              </a:rPr>
              <a:t>zredukovať</a:t>
            </a:r>
            <a:r>
              <a:rPr lang="sk-SK" dirty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zvyčajne „úroveň“ </a:t>
            </a:r>
            <a:r>
              <a:rPr lang="en-US" dirty="0"/>
              <a:t>=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</a:t>
            </a:r>
            <a:r>
              <a:rPr lang="en-US" sz="4000" dirty="0"/>
              <a:t>pod</a:t>
            </a:r>
            <a:r>
              <a:rPr lang="sk-SK" sz="4000" dirty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/>
              <a:t>Funkcia má </a:t>
            </a:r>
            <a:r>
              <a:rPr lang="sk-SK" dirty="0" err="1"/>
              <a:t>vrátit</a:t>
            </a:r>
            <a:r>
              <a:rPr lang="sk-SK" dirty="0"/>
              <a:t> maximálnu hodnotu v poli </a:t>
            </a:r>
            <a:r>
              <a:rPr lang="sk-SK" b="1" i="1" dirty="0">
                <a:solidFill>
                  <a:srgbClr val="FF0000"/>
                </a:solidFill>
              </a:rPr>
              <a:t>p</a:t>
            </a:r>
            <a:r>
              <a:rPr lang="sk-SK" dirty="0"/>
              <a:t> na políčkach s </a:t>
            </a:r>
            <a:r>
              <a:rPr lang="sk-SK" dirty="0" err="1"/>
              <a:t>indexami</a:t>
            </a:r>
            <a:r>
              <a:rPr lang="sk-SK" dirty="0"/>
              <a:t> od </a:t>
            </a:r>
            <a:r>
              <a:rPr lang="sk-SK" b="1" i="1" dirty="0" err="1">
                <a:solidFill>
                  <a:srgbClr val="FF0000"/>
                </a:solidFill>
              </a:rPr>
              <a:t>odIdx</a:t>
            </a:r>
            <a:r>
              <a:rPr lang="sk-SK" dirty="0"/>
              <a:t> po </a:t>
            </a:r>
            <a:r>
              <a:rPr lang="sk-SK" b="1" i="1" dirty="0" err="1">
                <a:solidFill>
                  <a:srgbClr val="FF0000"/>
                </a:solidFill>
              </a:rPr>
              <a:t>poIdx</a:t>
            </a:r>
            <a:endParaRPr lang="sk-SK" b="1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Maximum z </a:t>
            </a:r>
            <a:r>
              <a:rPr lang="en-US" dirty="0" err="1"/>
              <a:t>prv</a:t>
            </a:r>
            <a:r>
              <a:rPr lang="sk-SK" dirty="0" err="1"/>
              <a:t>ých</a:t>
            </a:r>
            <a:r>
              <a:rPr lang="sk-SK" dirty="0"/>
              <a:t> </a:t>
            </a:r>
            <a:r>
              <a:rPr lang="en-US" dirty="0"/>
              <a:t>5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sk-SK" dirty="0"/>
              <a:t>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/>
          </a:p>
          <a:p>
            <a:pPr eaLnBrk="1" hangingPunct="1"/>
            <a:r>
              <a:rPr lang="sk-SK" dirty="0"/>
              <a:t>Maximum v celom poli: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7558"/>
              </p:ext>
            </p:extLst>
          </p:nvPr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111"/>
            <a:ext cx="5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286" y="5418042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3500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7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8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maximum je </a:t>
            </a:r>
            <a:r>
              <a:rPr lang="en-US" dirty="0">
                <a:solidFill>
                  <a:srgbClr val="FF0000"/>
                </a:solidFill>
              </a:rPr>
              <a:t>p[</a:t>
            </a:r>
            <a:r>
              <a:rPr lang="en-US" dirty="0" err="1">
                <a:solidFill>
                  <a:srgbClr val="FF0000"/>
                </a:solidFill>
              </a:rPr>
              <a:t>odIdx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:</a:t>
            </a:r>
          </a:p>
          <a:p>
            <a:pPr lvl="1" eaLnBrk="1" hangingPunct="1"/>
            <a:r>
              <a:rPr lang="sk-SK" dirty="0"/>
              <a:t>z</a:t>
            </a:r>
            <a:r>
              <a:rPr lang="en-US" dirty="0" err="1"/>
              <a:t>abudneme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</a:t>
            </a:r>
            <a:r>
              <a:rPr lang="sk-SK" dirty="0"/>
              <a:t>ý prvok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</a:t>
            </a:r>
            <a:r>
              <a:rPr lang="sk-SK" dirty="0" err="1"/>
              <a:t>podpoľa</a:t>
            </a:r>
            <a:r>
              <a:rPr lang="sk-SK" dirty="0"/>
              <a:t> na indexe </a:t>
            </a:r>
            <a:r>
              <a:rPr lang="sk-SK" i="1" dirty="0" err="1"/>
              <a:t>odIdx</a:t>
            </a:r>
            <a:endParaRPr lang="sk-SK" i="1" dirty="0"/>
          </a:p>
          <a:p>
            <a:pPr lvl="1" eaLnBrk="1" hangingPunct="1"/>
            <a:r>
              <a:rPr lang="sk-SK" dirty="0"/>
              <a:t>nájdeme maximum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sk-SK" dirty="0"/>
              <a:t> vo zvyšnom </a:t>
            </a:r>
            <a:r>
              <a:rPr lang="sk-SK" dirty="0" err="1"/>
              <a:t>podpoli</a:t>
            </a:r>
            <a:endParaRPr lang="sk-SK" dirty="0"/>
          </a:p>
          <a:p>
            <a:pPr lvl="1" eaLnBrk="1" hangingPunct="1"/>
            <a:r>
              <a:rPr lang="sk-SK" dirty="0"/>
              <a:t>ako definitívnu odpoveď vrátime väčšie z čísel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a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Zmen</a:t>
            </a:r>
            <a:r>
              <a:rPr lang="sk-SK" sz="2400" dirty="0" err="1">
                <a:latin typeface="Trebuchet MS" pitchFamily="34" charset="0"/>
              </a:rPr>
              <a:t>šenie</a:t>
            </a:r>
            <a:r>
              <a:rPr lang="sk-SK" sz="2400" dirty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sk-SK" dirty="0" err="1"/>
              <a:t>rekurzii</a:t>
            </a:r>
            <a:r>
              <a:rPr lang="sk-SK" dirty="0"/>
              <a:t> nie je </a:t>
            </a:r>
            <a:r>
              <a:rPr lang="sk-SK" b="1" dirty="0"/>
              <a:t>opatrnosti</a:t>
            </a:r>
            <a:r>
              <a:rPr lang="sk-SK" dirty="0"/>
              <a:t> nikdy dosť</a:t>
            </a:r>
            <a:r>
              <a:rPr lang="en-US" dirty="0"/>
              <a:t> (</a:t>
            </a:r>
            <a:r>
              <a:rPr lang="sk-SK" dirty="0"/>
              <a:t>pretečenie </a:t>
            </a:r>
            <a:r>
              <a:rPr lang="en-US" dirty="0"/>
              <a:t>call stack-u)</a:t>
            </a:r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byť </a:t>
            </a:r>
            <a:r>
              <a:rPr lang="sk-SK" b="1" dirty="0">
                <a:solidFill>
                  <a:srgbClr val="FF0000"/>
                </a:solidFill>
              </a:rPr>
              <a:t>výpočtovo</a:t>
            </a:r>
            <a:r>
              <a:rPr lang="sk-SK" dirty="0"/>
              <a:t> veľmi </a:t>
            </a:r>
            <a:r>
              <a:rPr lang="sk-SK" b="1" dirty="0">
                <a:solidFill>
                  <a:srgbClr val="FF0000"/>
                </a:solidFill>
              </a:rPr>
              <a:t>drahá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„toto v </a:t>
            </a:r>
            <a:r>
              <a:rPr lang="sk-SK" b="1" dirty="0"/>
              <a:t>reálnych programoch neskúšajte</a:t>
            </a:r>
            <a:r>
              <a:rPr lang="sk-SK" dirty="0"/>
              <a:t>, pokiaľ nemusíte“</a:t>
            </a:r>
          </a:p>
          <a:p>
            <a:pPr lvl="1" eaLnBrk="1" hangingPunct="1"/>
            <a:r>
              <a:rPr lang="sk-SK" dirty="0"/>
              <a:t>neskôr sa naučíme, kedy je OK a kedy nie</a:t>
            </a:r>
            <a:endParaRPr lang="en-US" dirty="0"/>
          </a:p>
          <a:p>
            <a:pPr eaLnBrk="1" hangingPunct="1"/>
            <a:r>
              <a:rPr lang="sk-SK" dirty="0"/>
              <a:t>Rekurzívne riešenie </a:t>
            </a:r>
            <a:r>
              <a:rPr lang="en-US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rozklad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podprob</a:t>
            </a:r>
            <a:r>
              <a:rPr lang="sk-SK" b="1" dirty="0" err="1">
                <a:solidFill>
                  <a:srgbClr val="FF0000"/>
                </a:solidFill>
              </a:rPr>
              <a:t>lémy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</a:rPr>
              <a:t>Fraktál</a:t>
            </a:r>
            <a:r>
              <a:rPr lang="sk-SK"/>
              <a:t> je </a:t>
            </a:r>
            <a:r>
              <a:rPr lang="sk-SK" b="1"/>
              <a:t>geometrický útvar</a:t>
            </a:r>
            <a:r>
              <a:rPr lang="sk-SK"/>
              <a:t>, ktorý možno rozdeliť </a:t>
            </a:r>
            <a:r>
              <a:rPr lang="sk-SK" b="1">
                <a:solidFill>
                  <a:srgbClr val="FF0000"/>
                </a:solidFill>
              </a:rPr>
              <a:t>na časti</a:t>
            </a:r>
            <a:r>
              <a:rPr lang="sk-SK"/>
              <a:t>, z ktorých </a:t>
            </a:r>
            <a:r>
              <a:rPr lang="sk-SK" b="1"/>
              <a:t>každá</a:t>
            </a:r>
            <a:r>
              <a:rPr lang="sk-SK"/>
              <a:t> </a:t>
            </a:r>
            <a:r>
              <a:rPr lang="sk-SK" b="1">
                <a:solidFill>
                  <a:srgbClr val="FF0000"/>
                </a:solidFill>
              </a:rPr>
              <a:t>je zmenšeninou</a:t>
            </a:r>
            <a:r>
              <a:rPr lang="sk-SK"/>
              <a:t> celého geometrického útvaru.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endParaRPr lang="sk-SK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>
                <a:latin typeface="+mj-lt"/>
              </a:rPr>
              <a:t>á zo 4 „menších“ </a:t>
            </a:r>
            <a:r>
              <a:rPr lang="sk-SK" b="1" i="1" dirty="0" err="1">
                <a:latin typeface="+mj-lt"/>
              </a:rPr>
              <a:t>Kochových</a:t>
            </a:r>
            <a:r>
              <a:rPr lang="sk-SK" b="1" i="1" dirty="0">
                <a:latin typeface="+mj-lt"/>
              </a:rPr>
              <a:t> kriviek.</a:t>
            </a:r>
            <a:endParaRPr kumimoji="0" lang="sk-SK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26971" y="5971591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„menší“ 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menej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čiar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kratšie čiary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40727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1585527"/>
            <a:ext cx="8172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688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1648212"/>
            <a:ext cx="8086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9462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1700700"/>
            <a:ext cx="8001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15628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2552</TotalTime>
  <Words>1877</Words>
  <Application>Microsoft Office PowerPoint</Application>
  <PresentationFormat>Prezentácia na obrazovke (4:3)</PresentationFormat>
  <Paragraphs>354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8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(12.2.2024)</vt:lpstr>
      <vt:lpstr>Čo je rekurzia?</vt:lpstr>
      <vt:lpstr>Rekurzia v obraze</vt:lpstr>
      <vt:lpstr>Fraktály</vt:lpstr>
      <vt:lpstr>Kochova krivka (1)</vt:lpstr>
      <vt:lpstr>Kochova krivka (2)</vt:lpstr>
      <vt:lpstr>Kochova krivka (2)</vt:lpstr>
      <vt:lpstr>Kochova krivka (2)</vt:lpstr>
      <vt:lpstr>Kochova krivka (2)</vt:lpstr>
      <vt:lpstr>Kochova krivka (2)</vt:lpstr>
      <vt:lpstr>Kochova krivka (2)</vt:lpstr>
      <vt:lpstr>Kochova krivka (3)</vt:lpstr>
      <vt:lpstr>Kochova krivka (3)</vt:lpstr>
      <vt:lpstr>Kochova krivka (4)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4</vt:lpstr>
      <vt:lpstr>Rekurzia v algoritmoch</vt:lpstr>
      <vt:lpstr>Maximum v podpoli</vt:lpstr>
      <vt:lpstr>Maximum v poli inak</vt:lpstr>
      <vt:lpstr>Maximum v poli inak</vt:lpstr>
      <vt:lpstr>Maximum v poli inak</vt:lpstr>
      <vt:lpstr>Maximum v poli inak</vt:lpstr>
      <vt:lpstr>Čo si treba pamätať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157</cp:revision>
  <dcterms:created xsi:type="dcterms:W3CDTF">2007-01-29T19:11:06Z</dcterms:created>
  <dcterms:modified xsi:type="dcterms:W3CDTF">2024-02-12T11:47:29Z</dcterms:modified>
</cp:coreProperties>
</file>