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1"/>
  </p:notesMasterIdLst>
  <p:handoutMasterIdLst>
    <p:handoutMasterId r:id="rId22"/>
  </p:handoutMasterIdLst>
  <p:sldIdLst>
    <p:sldId id="352" r:id="rId2"/>
    <p:sldId id="437" r:id="rId3"/>
    <p:sldId id="408" r:id="rId4"/>
    <p:sldId id="439" r:id="rId5"/>
    <p:sldId id="440" r:id="rId6"/>
    <p:sldId id="438" r:id="rId7"/>
    <p:sldId id="441" r:id="rId8"/>
    <p:sldId id="442" r:id="rId9"/>
    <p:sldId id="443" r:id="rId10"/>
    <p:sldId id="397" r:id="rId11"/>
    <p:sldId id="444" r:id="rId12"/>
    <p:sldId id="446" r:id="rId13"/>
    <p:sldId id="394" r:id="rId14"/>
    <p:sldId id="447" r:id="rId15"/>
    <p:sldId id="445" r:id="rId16"/>
    <p:sldId id="448" r:id="rId17"/>
    <p:sldId id="449" r:id="rId18"/>
    <p:sldId id="450" r:id="rId19"/>
    <p:sldId id="34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BC5"/>
    <a:srgbClr val="008000"/>
    <a:srgbClr val="FFFFCC"/>
    <a:srgbClr val="FF66FF"/>
    <a:srgbClr val="CC9900"/>
    <a:srgbClr val="E7FFE7"/>
    <a:srgbClr val="CCFFCC"/>
    <a:srgbClr val="FFE781"/>
    <a:srgbClr val="99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776" y="7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4BD07-FBEE-4926-A95B-CD20C1FD83C0}" type="doc">
      <dgm:prSet loTypeId="urn:microsoft.com/office/officeart/2005/8/layout/pyramid2" loCatId="pyramid" qsTypeId="urn:microsoft.com/office/officeart/2005/8/quickstyle/3d3" qsCatId="3D" csTypeId="urn:microsoft.com/office/officeart/2005/8/colors/accent1_2" csCatId="accent1" phldr="1"/>
      <dgm:spPr/>
    </dgm:pt>
    <dgm:pt modelId="{62B4B3DC-3167-4912-9D85-A52F03ED2909}">
      <dgm:prSet phldrT="[Text]"/>
      <dgm:spPr/>
      <dgm:t>
        <a:bodyPr/>
        <a:lstStyle/>
        <a:p>
          <a:r>
            <a:rPr lang="sk-SK" dirty="0"/>
            <a:t>Úrok</a:t>
          </a:r>
          <a:endParaRPr lang="en-US" dirty="0"/>
        </a:p>
      </dgm:t>
    </dgm:pt>
    <dgm:pt modelId="{3D7C4368-A664-446E-923B-9DCAAB929DC9}" type="parTrans" cxnId="{BE4E00D9-F31D-47FC-9B7B-55F4E99BDFF2}">
      <dgm:prSet/>
      <dgm:spPr/>
      <dgm:t>
        <a:bodyPr/>
        <a:lstStyle/>
        <a:p>
          <a:endParaRPr lang="en-US"/>
        </a:p>
      </dgm:t>
    </dgm:pt>
    <dgm:pt modelId="{23CD1685-5D46-42AB-BB35-DE487D4A7F5D}" type="sibTrans" cxnId="{BE4E00D9-F31D-47FC-9B7B-55F4E99BDFF2}">
      <dgm:prSet/>
      <dgm:spPr/>
      <dgm:t>
        <a:bodyPr/>
        <a:lstStyle/>
        <a:p>
          <a:endParaRPr lang="en-US"/>
        </a:p>
      </dgm:t>
    </dgm:pt>
    <dgm:pt modelId="{E514B2D2-1E87-4D92-8891-E0E8683680E9}">
      <dgm:prSet phldrT="[Text]"/>
      <dgm:spPr/>
      <dgm:t>
        <a:bodyPr/>
        <a:lstStyle/>
        <a:p>
          <a:r>
            <a:rPr lang="sk-SK" dirty="0"/>
            <a:t>Istina</a:t>
          </a:r>
          <a:endParaRPr lang="en-US" dirty="0"/>
        </a:p>
      </dgm:t>
    </dgm:pt>
    <dgm:pt modelId="{5B73FECE-CA2E-4DFF-B65E-2BDA13916BCF}" type="parTrans" cxnId="{F49914F7-2E9F-4C0B-AEF8-59E6AD877E07}">
      <dgm:prSet/>
      <dgm:spPr/>
      <dgm:t>
        <a:bodyPr/>
        <a:lstStyle/>
        <a:p>
          <a:endParaRPr lang="en-US"/>
        </a:p>
      </dgm:t>
    </dgm:pt>
    <dgm:pt modelId="{4485D6A8-D10B-4AD6-9403-99E85E048982}" type="sibTrans" cxnId="{F49914F7-2E9F-4C0B-AEF8-59E6AD877E07}">
      <dgm:prSet/>
      <dgm:spPr/>
      <dgm:t>
        <a:bodyPr/>
        <a:lstStyle/>
        <a:p>
          <a:endParaRPr lang="en-US"/>
        </a:p>
      </dgm:t>
    </dgm:pt>
    <dgm:pt modelId="{F1977B0E-B71B-4899-8281-CF51F550FA43}" type="pres">
      <dgm:prSet presAssocID="{A8A4BD07-FBEE-4926-A95B-CD20C1FD83C0}" presName="compositeShape" presStyleCnt="0">
        <dgm:presLayoutVars>
          <dgm:dir/>
          <dgm:resizeHandles/>
        </dgm:presLayoutVars>
      </dgm:prSet>
      <dgm:spPr/>
    </dgm:pt>
    <dgm:pt modelId="{F5F837BD-D1C1-4E89-9DE5-BEE6E5FD5D84}" type="pres">
      <dgm:prSet presAssocID="{A8A4BD07-FBEE-4926-A95B-CD20C1FD83C0}" presName="pyramid" presStyleLbl="node1" presStyleIdx="0" presStyleCnt="1" custLinFactX="100000" custLinFactNeighborX="152716" custLinFactNeighborY="46311"/>
      <dgm:spPr/>
    </dgm:pt>
    <dgm:pt modelId="{B53C409A-CF20-49C8-9753-C6EC1FCEFF4C}" type="pres">
      <dgm:prSet presAssocID="{A8A4BD07-FBEE-4926-A95B-CD20C1FD83C0}" presName="theList" presStyleCnt="0"/>
      <dgm:spPr/>
    </dgm:pt>
    <dgm:pt modelId="{879EBC75-26F5-45B0-B3CF-D4BFD0A64181}" type="pres">
      <dgm:prSet presAssocID="{62B4B3DC-3167-4912-9D85-A52F03ED2909}" presName="aNode" presStyleLbl="fgAcc1" presStyleIdx="0" presStyleCnt="2">
        <dgm:presLayoutVars>
          <dgm:bulletEnabled val="1"/>
        </dgm:presLayoutVars>
      </dgm:prSet>
      <dgm:spPr/>
    </dgm:pt>
    <dgm:pt modelId="{C2C20CD6-A7BF-443B-9A4F-1E2028B11066}" type="pres">
      <dgm:prSet presAssocID="{62B4B3DC-3167-4912-9D85-A52F03ED2909}" presName="aSpace" presStyleCnt="0"/>
      <dgm:spPr/>
    </dgm:pt>
    <dgm:pt modelId="{50417E1E-6756-4871-84DB-7DEB9A43F3F5}" type="pres">
      <dgm:prSet presAssocID="{E514B2D2-1E87-4D92-8891-E0E8683680E9}" presName="aNode" presStyleLbl="fgAcc1" presStyleIdx="1" presStyleCnt="2">
        <dgm:presLayoutVars>
          <dgm:bulletEnabled val="1"/>
        </dgm:presLayoutVars>
      </dgm:prSet>
      <dgm:spPr/>
    </dgm:pt>
    <dgm:pt modelId="{89013FDE-C241-43BE-B6A7-59DB87E2FAAC}" type="pres">
      <dgm:prSet presAssocID="{E514B2D2-1E87-4D92-8891-E0E8683680E9}" presName="aSpace" presStyleCnt="0"/>
      <dgm:spPr/>
    </dgm:pt>
  </dgm:ptLst>
  <dgm:cxnLst>
    <dgm:cxn modelId="{07066C6B-7731-44EA-850A-E82859FDFA25}" type="presOf" srcId="{A8A4BD07-FBEE-4926-A95B-CD20C1FD83C0}" destId="{F1977B0E-B71B-4899-8281-CF51F550FA43}" srcOrd="0" destOrd="0" presId="urn:microsoft.com/office/officeart/2005/8/layout/pyramid2"/>
    <dgm:cxn modelId="{44688E55-48DE-43B1-9039-CEB8C9C61943}" type="presOf" srcId="{E514B2D2-1E87-4D92-8891-E0E8683680E9}" destId="{50417E1E-6756-4871-84DB-7DEB9A43F3F5}" srcOrd="0" destOrd="0" presId="urn:microsoft.com/office/officeart/2005/8/layout/pyramid2"/>
    <dgm:cxn modelId="{75B0B99E-3EFF-4918-A055-A775A559F3AD}" type="presOf" srcId="{62B4B3DC-3167-4912-9D85-A52F03ED2909}" destId="{879EBC75-26F5-45B0-B3CF-D4BFD0A64181}" srcOrd="0" destOrd="0" presId="urn:microsoft.com/office/officeart/2005/8/layout/pyramid2"/>
    <dgm:cxn modelId="{BE4E00D9-F31D-47FC-9B7B-55F4E99BDFF2}" srcId="{A8A4BD07-FBEE-4926-A95B-CD20C1FD83C0}" destId="{62B4B3DC-3167-4912-9D85-A52F03ED2909}" srcOrd="0" destOrd="0" parTransId="{3D7C4368-A664-446E-923B-9DCAAB929DC9}" sibTransId="{23CD1685-5D46-42AB-BB35-DE487D4A7F5D}"/>
    <dgm:cxn modelId="{F49914F7-2E9F-4C0B-AEF8-59E6AD877E07}" srcId="{A8A4BD07-FBEE-4926-A95B-CD20C1FD83C0}" destId="{E514B2D2-1E87-4D92-8891-E0E8683680E9}" srcOrd="1" destOrd="0" parTransId="{5B73FECE-CA2E-4DFF-B65E-2BDA13916BCF}" sibTransId="{4485D6A8-D10B-4AD6-9403-99E85E048982}"/>
    <dgm:cxn modelId="{8BDD2677-CDB4-4C49-B4CA-882559E3042F}" type="presParOf" srcId="{F1977B0E-B71B-4899-8281-CF51F550FA43}" destId="{F5F837BD-D1C1-4E89-9DE5-BEE6E5FD5D84}" srcOrd="0" destOrd="0" presId="urn:microsoft.com/office/officeart/2005/8/layout/pyramid2"/>
    <dgm:cxn modelId="{818F0EC7-D8FE-4916-BAB0-2805C419C8C8}" type="presParOf" srcId="{F1977B0E-B71B-4899-8281-CF51F550FA43}" destId="{B53C409A-CF20-49C8-9753-C6EC1FCEFF4C}" srcOrd="1" destOrd="0" presId="urn:microsoft.com/office/officeart/2005/8/layout/pyramid2"/>
    <dgm:cxn modelId="{6F149A09-F313-4F5B-8330-A2D6C9616638}" type="presParOf" srcId="{B53C409A-CF20-49C8-9753-C6EC1FCEFF4C}" destId="{879EBC75-26F5-45B0-B3CF-D4BFD0A64181}" srcOrd="0" destOrd="0" presId="urn:microsoft.com/office/officeart/2005/8/layout/pyramid2"/>
    <dgm:cxn modelId="{D3BCCCA4-645B-40AC-BA73-17CC19D923F1}" type="presParOf" srcId="{B53C409A-CF20-49C8-9753-C6EC1FCEFF4C}" destId="{C2C20CD6-A7BF-443B-9A4F-1E2028B11066}" srcOrd="1" destOrd="0" presId="urn:microsoft.com/office/officeart/2005/8/layout/pyramid2"/>
    <dgm:cxn modelId="{ED11C70B-C19E-4D86-A05A-04522B15C245}" type="presParOf" srcId="{B53C409A-CF20-49C8-9753-C6EC1FCEFF4C}" destId="{50417E1E-6756-4871-84DB-7DEB9A43F3F5}" srcOrd="2" destOrd="0" presId="urn:microsoft.com/office/officeart/2005/8/layout/pyramid2"/>
    <dgm:cxn modelId="{B31CFD95-074F-49E3-90E6-25B9DD6F1C9F}" type="presParOf" srcId="{B53C409A-CF20-49C8-9753-C6EC1FCEFF4C}" destId="{89013FDE-C241-43BE-B6A7-59DB87E2FAAC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837BD-D1C1-4E89-9DE5-BEE6E5FD5D84}">
      <dsp:nvSpPr>
        <dsp:cNvPr id="0" name=""/>
        <dsp:cNvSpPr/>
      </dsp:nvSpPr>
      <dsp:spPr>
        <a:xfrm>
          <a:off x="299138" y="0"/>
          <a:ext cx="1994260" cy="20319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9EBC75-26F5-45B0-B3CF-D4BFD0A64181}">
      <dsp:nvSpPr>
        <dsp:cNvPr id="0" name=""/>
        <dsp:cNvSpPr/>
      </dsp:nvSpPr>
      <dsp:spPr>
        <a:xfrm>
          <a:off x="997130" y="203398"/>
          <a:ext cx="1296269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kern="1200" dirty="0"/>
            <a:t>Úrok</a:t>
          </a:r>
          <a:endParaRPr lang="en-US" sz="3000" kern="1200" dirty="0"/>
        </a:p>
      </dsp:txBody>
      <dsp:txXfrm>
        <a:off x="1032390" y="238658"/>
        <a:ext cx="1225749" cy="651792"/>
      </dsp:txXfrm>
    </dsp:sp>
    <dsp:sp modelId="{50417E1E-6756-4871-84DB-7DEB9A43F3F5}">
      <dsp:nvSpPr>
        <dsp:cNvPr id="0" name=""/>
        <dsp:cNvSpPr/>
      </dsp:nvSpPr>
      <dsp:spPr>
        <a:xfrm>
          <a:off x="997130" y="1015999"/>
          <a:ext cx="1296269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kern="1200" dirty="0"/>
            <a:t>Istina</a:t>
          </a:r>
          <a:endParaRPr lang="en-US" sz="3000" kern="1200" dirty="0"/>
        </a:p>
      </dsp:txBody>
      <dsp:txXfrm>
        <a:off x="1032390" y="1051259"/>
        <a:ext cx="1225749" cy="651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49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7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11. </a:t>
            </a:r>
            <a:r>
              <a:rPr lang="en-US" sz="4000" dirty="0" err="1"/>
              <a:t>predn</a:t>
            </a:r>
            <a:r>
              <a:rPr lang="sk-SK" sz="4000" dirty="0" err="1"/>
              <a:t>áška</a:t>
            </a:r>
            <a:r>
              <a:rPr lang="en-US" sz="4000" dirty="0"/>
              <a:t> (15.5.2023)</a:t>
            </a:r>
            <a:endParaRPr lang="cs-CZ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6584" y="2608584"/>
            <a:ext cx="6366295" cy="1886699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en-US" sz="60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O p</a:t>
            </a:r>
            <a:r>
              <a:rPr lang="sk-SK" sz="60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ôžičkách</a:t>
            </a:r>
            <a:r>
              <a:rPr lang="sk-SK" sz="60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a algoritmoch</a:t>
            </a:r>
            <a:endParaRPr lang="en-US" sz="3200" b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FontTx/>
              <a:buNone/>
            </a:pPr>
            <a:endParaRPr lang="sk-SK" sz="36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99330" name="Picture 2" descr="Money PNG Free Images with Transparent Background - (26,544 Free Downloads)">
            <a:extLst>
              <a:ext uri="{FF2B5EF4-FFF2-40B4-BE49-F238E27FC236}">
                <a16:creationId xmlns:a16="http://schemas.microsoft.com/office/drawing/2014/main" id="{DB1C73CA-126C-1BB2-7487-E8AE72D08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95" y="2929261"/>
            <a:ext cx="3046379" cy="22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Bisekcia</a:t>
            </a:r>
            <a:endParaRPr lang="sk-SK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16C3872-B849-62BA-4608-42BB4E4F2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941" y="1336058"/>
            <a:ext cx="5160118" cy="439862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A25D8D4-6C68-344A-9D21-B68887D69460}"/>
              </a:ext>
            </a:extLst>
          </p:cNvPr>
          <p:cNvCxnSpPr/>
          <p:nvPr/>
        </p:nvCxnSpPr>
        <p:spPr bwMode="auto">
          <a:xfrm>
            <a:off x="856695" y="3535484"/>
            <a:ext cx="7430610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1575185-DDF3-DEAD-B1CC-242577F5E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4358936" y="3275860"/>
            <a:ext cx="0" cy="2521373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8575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FDAD5FF-3CE2-704F-DCB0-72F116EBEBC4}"/>
              </a:ext>
            </a:extLst>
          </p:cNvPr>
          <p:cNvSpPr txBox="1"/>
          <p:nvPr/>
        </p:nvSpPr>
        <p:spPr>
          <a:xfrm>
            <a:off x="4184218" y="5833717"/>
            <a:ext cx="1935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(x</a:t>
            </a:r>
            <a:r>
              <a:rPr lang="en-US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x</a:t>
            </a:r>
            <a:r>
              <a:rPr lang="en-US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)/2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8C56A9A-8DB8-AD61-F658-478E1E9F6F39}"/>
              </a:ext>
            </a:extLst>
          </p:cNvPr>
          <p:cNvCxnSpPr/>
          <p:nvPr/>
        </p:nvCxnSpPr>
        <p:spPr bwMode="auto">
          <a:xfrm flipH="1">
            <a:off x="861134" y="3275860"/>
            <a:ext cx="3497802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8575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32D14B9-2A05-D7C3-F7AB-732FE9B9C4D5}"/>
              </a:ext>
            </a:extLst>
          </p:cNvPr>
          <p:cNvSpPr txBox="1"/>
          <p:nvPr/>
        </p:nvSpPr>
        <p:spPr>
          <a:xfrm>
            <a:off x="239696" y="3275860"/>
            <a:ext cx="683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f(?)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061B3C-2291-E238-785B-006E89613B2C}"/>
              </a:ext>
            </a:extLst>
          </p:cNvPr>
          <p:cNvSpPr txBox="1"/>
          <p:nvPr/>
        </p:nvSpPr>
        <p:spPr>
          <a:xfrm>
            <a:off x="262274" y="2922406"/>
            <a:ext cx="1729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8F8264-1EC4-03B0-0264-E6FD90BE0F4F}"/>
              </a:ext>
            </a:extLst>
          </p:cNvPr>
          <p:cNvSpPr txBox="1"/>
          <p:nvPr/>
        </p:nvSpPr>
        <p:spPr>
          <a:xfrm>
            <a:off x="5592932" y="1517386"/>
            <a:ext cx="316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f(?)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(x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Bisekcia</a:t>
            </a:r>
            <a:endParaRPr lang="sk-S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469DB7-D461-FAB9-B55B-EEA5B07D1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22" y="1700058"/>
            <a:ext cx="4056515" cy="345788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8B9DCDA-D5AC-47AC-FD3F-42ED95AC2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7859" y="1335732"/>
            <a:ext cx="4120919" cy="4976292"/>
          </a:xfrm>
        </p:spPr>
        <p:txBody>
          <a:bodyPr/>
          <a:lstStyle/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x1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0, x2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VELA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delta = 0.0000001;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while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x2 – x1 &gt; delta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double </a:t>
            </a:r>
            <a:r>
              <a:rPr lang="en-US" sz="1800" dirty="0" err="1">
                <a:solidFill>
                  <a:srgbClr val="0070C0"/>
                </a:solidFill>
                <a:latin typeface="Consolas"/>
              </a:rPr>
              <a:t>xs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 (x2 – x1) / 2;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 if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nsolas"/>
              </a:rPr>
              <a:t>f(?)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&lt; </a:t>
            </a:r>
            <a:r>
              <a:rPr lang="en-US" sz="1800" dirty="0">
                <a:solidFill>
                  <a:srgbClr val="0070C0"/>
                </a:solidFill>
                <a:latin typeface="Consolas"/>
              </a:rPr>
              <a:t>f(</a:t>
            </a:r>
            <a:r>
              <a:rPr lang="en-US" sz="1800" dirty="0" err="1">
                <a:solidFill>
                  <a:srgbClr val="0070C0"/>
                </a:solidFill>
                <a:latin typeface="Consolas"/>
              </a:rPr>
              <a:t>xs</a:t>
            </a:r>
            <a:r>
              <a:rPr lang="en-US" sz="1800" dirty="0">
                <a:solidFill>
                  <a:srgbClr val="0070C0"/>
                </a:solidFill>
                <a:latin typeface="Consolas"/>
              </a:rPr>
              <a:t>)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 x2 = </a:t>
            </a:r>
            <a:r>
              <a:rPr lang="en-US" sz="1800" dirty="0" err="1">
                <a:solidFill>
                  <a:srgbClr val="0070C0"/>
                </a:solidFill>
                <a:latin typeface="Consolas"/>
              </a:rPr>
              <a:t>xs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; 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}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 x1 = </a:t>
            </a:r>
            <a:r>
              <a:rPr lang="en-US" sz="1800" dirty="0" err="1">
                <a:solidFill>
                  <a:srgbClr val="0070C0"/>
                </a:solidFill>
                <a:latin typeface="Consolas"/>
              </a:rPr>
              <a:t>xs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(x2 – x1) / 2;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A38BC4-782D-C51D-7B83-DA4B714AFF06}"/>
              </a:ext>
            </a:extLst>
          </p:cNvPr>
          <p:cNvSpPr txBox="1"/>
          <p:nvPr/>
        </p:nvSpPr>
        <p:spPr>
          <a:xfrm>
            <a:off x="1020932" y="5578438"/>
            <a:ext cx="316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f(?)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(x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033451636"/>
      </p:ext>
    </p:extLst>
  </p:cSld>
  <p:clrMapOvr>
    <a:masterClrMapping/>
  </p:clrMapOvr>
  <p:transition spd="med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Bisekcia</a:t>
            </a:r>
            <a:r>
              <a:rPr lang="en-US" dirty="0"/>
              <a:t> – </a:t>
            </a:r>
            <a:r>
              <a:rPr lang="en-US" dirty="0" err="1"/>
              <a:t>nezn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en-US" dirty="0"/>
              <a:t>h</a:t>
            </a:r>
            <a:r>
              <a:rPr lang="sk-SK" dirty="0" err="1"/>
              <a:t>ranice</a:t>
            </a:r>
            <a:r>
              <a:rPr lang="en-US" dirty="0"/>
              <a:t>?</a:t>
            </a:r>
            <a:endParaRPr lang="sk-S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469DB7-D461-FAB9-B55B-EEA5B07D1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22" y="1700058"/>
            <a:ext cx="4056515" cy="345788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8B9DCDA-D5AC-47AC-FD3F-42ED95AC2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4261" y="2028190"/>
            <a:ext cx="3920114" cy="1824719"/>
          </a:xfrm>
        </p:spPr>
        <p:txBody>
          <a:bodyPr/>
          <a:lstStyle/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x2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1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while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>
                <a:solidFill>
                  <a:srgbClr val="0070C0"/>
                </a:solidFill>
                <a:latin typeface="Consolas"/>
              </a:rPr>
              <a:t>f(x2) &lt; </a:t>
            </a:r>
            <a:r>
              <a:rPr lang="en-US" sz="1800" dirty="0">
                <a:solidFill>
                  <a:srgbClr val="FF0000"/>
                </a:solidFill>
                <a:latin typeface="Consolas"/>
              </a:rPr>
              <a:t>f(?)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x2 = x2 * 2;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3" name="Line 5">
            <a:extLst>
              <a:ext uri="{FF2B5EF4-FFF2-40B4-BE49-F238E27FC236}">
                <a16:creationId xmlns:a16="http://schemas.microsoft.com/office/drawing/2014/main" id="{D35E405C-095D-A536-C33A-AB43466C09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57139" y="3392749"/>
            <a:ext cx="767948" cy="136420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6DB67629-4044-DBF0-C7B8-2A7F33416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043" y="4756951"/>
            <a:ext cx="3087508" cy="163121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Trebuchet MS" pitchFamily="34" charset="0"/>
              </a:rPr>
              <a:t>1, 2, 4, 8, 16, 32, …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sk-SK" dirty="0">
                <a:latin typeface="Trebuchet MS" pitchFamily="34" charset="0"/>
              </a:rPr>
              <a:t>z</a:t>
            </a:r>
            <a:r>
              <a:rPr lang="en-US" dirty="0" err="1">
                <a:latin typeface="Trebuchet MS" pitchFamily="34" charset="0"/>
              </a:rPr>
              <a:t>vy</a:t>
            </a:r>
            <a:r>
              <a:rPr lang="sk-SK" dirty="0" err="1">
                <a:latin typeface="Trebuchet MS" pitchFamily="34" charset="0"/>
              </a:rPr>
              <a:t>šujeme</a:t>
            </a:r>
            <a:r>
              <a:rPr lang="sk-SK" dirty="0">
                <a:latin typeface="Trebuchet MS" pitchFamily="34" charset="0"/>
              </a:rPr>
              <a:t> tak dlho, kým nenájdeme ohraničenie zhora</a:t>
            </a:r>
            <a:endParaRPr lang="cs-CZ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416146"/>
      </p:ext>
    </p:extLst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Efektívnosť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7"/>
            <a:ext cx="8574505" cy="5236005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1 </a:t>
            </a:r>
            <a:r>
              <a:rPr lang="en-US" sz="2400" dirty="0" err="1">
                <a:solidFill>
                  <a:srgbClr val="0070C0"/>
                </a:solidFill>
              </a:rPr>
              <a:t>krok</a:t>
            </a:r>
            <a:r>
              <a:rPr lang="en-US" sz="2400" dirty="0">
                <a:solidFill>
                  <a:srgbClr val="0070C0"/>
                </a:solidFill>
              </a:rPr>
              <a:t>: </a:t>
            </a:r>
            <a:r>
              <a:rPr lang="sk-SK" sz="2400" dirty="0"/>
              <a:t>interval dĺžky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r>
              <a:rPr lang="en-US" sz="2400" dirty="0">
                <a:solidFill>
                  <a:srgbClr val="0070C0"/>
                </a:solidFill>
              </a:rPr>
              <a:t>2 </a:t>
            </a:r>
            <a:r>
              <a:rPr lang="en-US" sz="2400" dirty="0" err="1">
                <a:solidFill>
                  <a:srgbClr val="0070C0"/>
                </a:solidFill>
              </a:rPr>
              <a:t>krok</a:t>
            </a:r>
            <a:r>
              <a:rPr lang="en-US" sz="2400" dirty="0">
                <a:solidFill>
                  <a:srgbClr val="0070C0"/>
                </a:solidFill>
              </a:rPr>
              <a:t>:</a:t>
            </a:r>
            <a:r>
              <a:rPr lang="sk-SK" sz="2400" dirty="0">
                <a:solidFill>
                  <a:srgbClr val="0070C0"/>
                </a:solidFill>
              </a:rPr>
              <a:t> </a:t>
            </a:r>
            <a:r>
              <a:rPr lang="sk-SK" sz="2400" dirty="0"/>
              <a:t>interval dĺžky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d/2</a:t>
            </a:r>
          </a:p>
          <a:p>
            <a:r>
              <a:rPr lang="en-US" sz="2400" dirty="0">
                <a:solidFill>
                  <a:srgbClr val="0070C0"/>
                </a:solidFill>
              </a:rPr>
              <a:t>3 </a:t>
            </a:r>
            <a:r>
              <a:rPr lang="en-US" sz="2400" dirty="0" err="1">
                <a:solidFill>
                  <a:srgbClr val="0070C0"/>
                </a:solidFill>
              </a:rPr>
              <a:t>krok</a:t>
            </a:r>
            <a:r>
              <a:rPr lang="en-US" sz="2400" dirty="0">
                <a:solidFill>
                  <a:srgbClr val="0070C0"/>
                </a:solidFill>
              </a:rPr>
              <a:t>:</a:t>
            </a:r>
            <a:r>
              <a:rPr lang="en-US" sz="2400" dirty="0"/>
              <a:t> </a:t>
            </a:r>
            <a:r>
              <a:rPr lang="en-US" sz="2400" dirty="0" err="1"/>
              <a:t>polovica</a:t>
            </a:r>
            <a:r>
              <a:rPr lang="en-US" sz="2400" dirty="0"/>
              <a:t> z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d/2 </a:t>
            </a:r>
            <a:r>
              <a:rPr lang="en-US" sz="2400" dirty="0"/>
              <a:t>=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d/4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/>
              <a:t>=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d/2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/>
              <a:t>=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d/2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3-1</a:t>
            </a:r>
          </a:p>
          <a:p>
            <a:r>
              <a:rPr lang="en-US" sz="2400" dirty="0">
                <a:solidFill>
                  <a:srgbClr val="0070C0"/>
                </a:solidFill>
              </a:rPr>
              <a:t>4 </a:t>
            </a:r>
            <a:r>
              <a:rPr lang="en-US" sz="2400" dirty="0" err="1">
                <a:solidFill>
                  <a:srgbClr val="0070C0"/>
                </a:solidFill>
              </a:rPr>
              <a:t>krok</a:t>
            </a:r>
            <a:r>
              <a:rPr lang="en-US" sz="2400" dirty="0">
                <a:solidFill>
                  <a:srgbClr val="0070C0"/>
                </a:solidFill>
              </a:rPr>
              <a:t>:</a:t>
            </a:r>
            <a:r>
              <a:rPr lang="en-US" sz="2400" dirty="0"/>
              <a:t> </a:t>
            </a:r>
            <a:r>
              <a:rPr lang="en-US" sz="2400" dirty="0" err="1"/>
              <a:t>polovica</a:t>
            </a:r>
            <a:r>
              <a:rPr lang="en-US" sz="2400" dirty="0"/>
              <a:t> z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d/4 </a:t>
            </a:r>
            <a:r>
              <a:rPr lang="en-US" sz="2400" dirty="0"/>
              <a:t>=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d/8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/>
              <a:t>=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d/2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/>
              <a:t>=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d/2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4-1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/>
              <a:t>…</a:t>
            </a:r>
          </a:p>
          <a:p>
            <a:r>
              <a:rPr lang="en-US" sz="2400" dirty="0">
                <a:solidFill>
                  <a:srgbClr val="0070C0"/>
                </a:solidFill>
              </a:rPr>
              <a:t>k-ty </a:t>
            </a:r>
            <a:r>
              <a:rPr lang="en-US" sz="2400" dirty="0" err="1">
                <a:solidFill>
                  <a:srgbClr val="0070C0"/>
                </a:solidFill>
              </a:rPr>
              <a:t>krok</a:t>
            </a:r>
            <a:r>
              <a:rPr lang="en-US" sz="2400" dirty="0"/>
              <a:t>: </a:t>
            </a:r>
            <a:r>
              <a:rPr lang="sk-SK" sz="2400" dirty="0"/>
              <a:t>interval dĺžky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d/2</a:t>
            </a:r>
            <a:r>
              <a:rPr lang="en-US" sz="24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k-1</a:t>
            </a:r>
            <a:endParaRPr lang="en-US" sz="2400" dirty="0"/>
          </a:p>
          <a:p>
            <a:r>
              <a:rPr lang="en-US" sz="2400" dirty="0"/>
              <a:t>… </a:t>
            </a:r>
            <a:r>
              <a:rPr lang="en-US" sz="2400" b="1" dirty="0" err="1">
                <a:solidFill>
                  <a:srgbClr val="FF0000"/>
                </a:solidFill>
              </a:rPr>
              <a:t>kedy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skon</a:t>
            </a:r>
            <a:r>
              <a:rPr lang="sk-SK" sz="2400" b="1" dirty="0" err="1">
                <a:solidFill>
                  <a:srgbClr val="FF0000"/>
                </a:solidFill>
              </a:rPr>
              <a:t>číme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</a:p>
          <a:p>
            <a:r>
              <a:rPr lang="sk-SK" sz="2400" dirty="0">
                <a:solidFill>
                  <a:srgbClr val="0070C0"/>
                </a:solidFill>
              </a:rPr>
              <a:t>posledný krok</a:t>
            </a:r>
            <a:r>
              <a:rPr lang="en-US" sz="2400" dirty="0">
                <a:solidFill>
                  <a:srgbClr val="0070C0"/>
                </a:solidFill>
              </a:rPr>
              <a:t>: </a:t>
            </a:r>
            <a:r>
              <a:rPr lang="sk-SK" sz="2400" dirty="0"/>
              <a:t>interval dĺžky</a:t>
            </a:r>
            <a:r>
              <a:rPr lang="en-US" sz="2400" dirty="0"/>
              <a:t>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1"/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7834" y="3429000"/>
            <a:ext cx="22601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d/2</a:t>
            </a:r>
            <a:r>
              <a:rPr lang="en-US" sz="2400" i="1" baseline="30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sk-SK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  d/p</a:t>
            </a:r>
            <a:r>
              <a:rPr lang="en-US" sz="11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≤ 2</a:t>
            </a:r>
            <a:r>
              <a:rPr lang="en-US" sz="2400" i="1" baseline="30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k-1</a:t>
            </a:r>
          </a:p>
          <a:p>
            <a: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log d/p ≤ k-1</a:t>
            </a:r>
            <a:b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log d/p ≤ k </a:t>
            </a:r>
            <a:endParaRPr lang="en-US" sz="2400" i="1" baseline="30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t Brace 4"/>
          <p:cNvSpPr/>
          <p:nvPr/>
        </p:nvSpPr>
        <p:spPr bwMode="auto">
          <a:xfrm>
            <a:off x="6625716" y="3475741"/>
            <a:ext cx="374080" cy="1541661"/>
          </a:xfrm>
          <a:prstGeom prst="leftBrace">
            <a:avLst>
              <a:gd name="adj1" fmla="val 103030"/>
              <a:gd name="adj2" fmla="val 50000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5548603" y="4272864"/>
            <a:ext cx="982928" cy="68390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Oval Callout 6"/>
          <p:cNvSpPr/>
          <p:nvPr/>
        </p:nvSpPr>
        <p:spPr bwMode="auto">
          <a:xfrm>
            <a:off x="4572000" y="5517520"/>
            <a:ext cx="4295953" cy="995422"/>
          </a:xfrm>
          <a:prstGeom prst="wedgeEllipseCallout">
            <a:avLst>
              <a:gd name="adj1" fmla="val 25684"/>
              <a:gd name="adj2" fmla="val -76431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latin typeface="+mj-lt"/>
              </a:rPr>
              <a:t>Po </a:t>
            </a:r>
            <a:r>
              <a:rPr lang="en-US" b="1" i="1" dirty="0" err="1">
                <a:latin typeface="+mj-lt"/>
              </a:rPr>
              <a:t>nanajv</a:t>
            </a:r>
            <a:r>
              <a:rPr lang="sk-SK" b="1" i="1" dirty="0" err="1">
                <a:latin typeface="+mj-lt"/>
              </a:rPr>
              <a:t>ýš</a:t>
            </a:r>
            <a:r>
              <a:rPr lang="sk-SK" b="1" i="1" dirty="0">
                <a:latin typeface="+mj-lt"/>
              </a:rPr>
              <a:t> 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d/p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i="1" dirty="0">
                <a:latin typeface="+mj-lt"/>
              </a:rPr>
              <a:t>krokoch končíme</a:t>
            </a:r>
            <a:r>
              <a:rPr lang="en-US" b="1" i="1" dirty="0">
                <a:latin typeface="+mj-lt"/>
              </a:rPr>
              <a:t>!</a:t>
            </a:r>
            <a:endParaRPr lang="pl-PL" b="1" i="1" dirty="0">
              <a:latin typeface="+mj-lt"/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4678100" y="1417571"/>
            <a:ext cx="4465899" cy="562630"/>
          </a:xfrm>
          <a:prstGeom prst="wedgeEllipseCallout">
            <a:avLst>
              <a:gd name="adj1" fmla="val 47306"/>
              <a:gd name="adj2" fmla="val 15809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latin typeface="+mj-lt"/>
              </a:rPr>
              <a:t>v </a:t>
            </a:r>
            <a:r>
              <a:rPr lang="en-US" b="1" i="1" dirty="0" err="1">
                <a:latin typeface="+mj-lt"/>
              </a:rPr>
              <a:t>informatike</a:t>
            </a:r>
            <a:r>
              <a:rPr lang="en-US" b="1" i="1" dirty="0">
                <a:latin typeface="+mj-lt"/>
              </a:rPr>
              <a:t>: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log = log</a:t>
            </a:r>
            <a:r>
              <a:rPr lang="en-US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pl-PL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Efektívnosť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7"/>
            <a:ext cx="8574505" cy="5236005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1 </a:t>
            </a:r>
            <a:r>
              <a:rPr lang="en-US" sz="2400" dirty="0" err="1">
                <a:solidFill>
                  <a:srgbClr val="0070C0"/>
                </a:solidFill>
              </a:rPr>
              <a:t>krok</a:t>
            </a:r>
            <a:r>
              <a:rPr lang="en-US" sz="2400" dirty="0">
                <a:solidFill>
                  <a:srgbClr val="0070C0"/>
                </a:solidFill>
              </a:rPr>
              <a:t>: </a:t>
            </a:r>
            <a:r>
              <a:rPr lang="sk-SK" sz="2400" dirty="0"/>
              <a:t>interval dĺžky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sk-SK" sz="2400" dirty="0">
                <a:solidFill>
                  <a:srgbClr val="0070C0"/>
                </a:solidFill>
              </a:rPr>
              <a:t>posledný krok</a:t>
            </a:r>
            <a:r>
              <a:rPr lang="en-US" sz="2400" dirty="0">
                <a:solidFill>
                  <a:srgbClr val="0070C0"/>
                </a:solidFill>
              </a:rPr>
              <a:t>: </a:t>
            </a:r>
            <a:r>
              <a:rPr lang="sk-SK" sz="2400" dirty="0"/>
              <a:t>interval dĺžky</a:t>
            </a:r>
            <a:r>
              <a:rPr lang="en-US" sz="2400" dirty="0"/>
              <a:t>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log(10</a:t>
            </a:r>
            <a:r>
              <a:rPr lang="en-US" sz="24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/10</a:t>
            </a:r>
            <a:r>
              <a:rPr lang="en-US" sz="24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 + log 10</a:t>
            </a:r>
            <a:r>
              <a:rPr lang="en-US" sz="24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 38  </a:t>
            </a:r>
          </a:p>
          <a:p>
            <a:pPr lvl="1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1"/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7834" y="3429000"/>
            <a:ext cx="22601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d/2</a:t>
            </a:r>
            <a:r>
              <a:rPr lang="en-US" sz="2400" i="1" baseline="30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sk-SK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  d/p</a:t>
            </a:r>
            <a:r>
              <a:rPr lang="en-US" sz="11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≤ 2</a:t>
            </a:r>
            <a:r>
              <a:rPr lang="en-US" sz="2400" i="1" baseline="30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k-1</a:t>
            </a:r>
          </a:p>
          <a:p>
            <a: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log d/p ≤ k-1</a:t>
            </a:r>
            <a:b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log d/p ≤ k </a:t>
            </a:r>
            <a:endParaRPr lang="en-US" sz="2400" i="1" baseline="30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4572000" y="5517520"/>
            <a:ext cx="4295953" cy="995422"/>
          </a:xfrm>
          <a:prstGeom prst="wedgeEllipseCallout">
            <a:avLst>
              <a:gd name="adj1" fmla="val 25684"/>
              <a:gd name="adj2" fmla="val -76431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latin typeface="+mj-lt"/>
              </a:rPr>
              <a:t>Po </a:t>
            </a:r>
            <a:r>
              <a:rPr lang="en-US" b="1" i="1" dirty="0" err="1">
                <a:latin typeface="+mj-lt"/>
              </a:rPr>
              <a:t>nanajv</a:t>
            </a:r>
            <a:r>
              <a:rPr lang="sk-SK" b="1" i="1" dirty="0" err="1">
                <a:latin typeface="+mj-lt"/>
              </a:rPr>
              <a:t>ýš</a:t>
            </a:r>
            <a:r>
              <a:rPr lang="sk-SK" b="1" i="1" dirty="0">
                <a:latin typeface="+mj-lt"/>
              </a:rPr>
              <a:t> 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d/p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i="1" dirty="0">
                <a:latin typeface="+mj-lt"/>
              </a:rPr>
              <a:t>krokoch končíme</a:t>
            </a:r>
            <a:r>
              <a:rPr lang="en-US" b="1" i="1" dirty="0">
                <a:latin typeface="+mj-lt"/>
              </a:rPr>
              <a:t>!</a:t>
            </a:r>
            <a:endParaRPr lang="pl-PL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6830020"/>
      </p:ext>
    </p:extLst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Coding</a:t>
            </a:r>
            <a:r>
              <a:rPr lang="sk-SK" dirty="0"/>
              <a:t> </a:t>
            </a:r>
            <a:r>
              <a:rPr lang="sk-SK" dirty="0" err="1"/>
              <a:t>session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3" y="1623168"/>
            <a:ext cx="5340542" cy="3552514"/>
          </a:xfrm>
        </p:spPr>
        <p:txBody>
          <a:bodyPr/>
          <a:lstStyle/>
          <a:p>
            <a:r>
              <a:rPr lang="sk-SK" dirty="0"/>
              <a:t>Aká je maximálna možná výška pôžičky pre zadanú výšku splátky a počet splátok</a:t>
            </a:r>
            <a:r>
              <a:rPr lang="en-US" dirty="0"/>
              <a:t>?</a:t>
            </a:r>
          </a:p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men</a:t>
            </a:r>
            <a:r>
              <a:rPr lang="sk-SK" dirty="0"/>
              <a:t>í maximálna možná výška splátky v závislosti od úrokovej sadzby</a:t>
            </a:r>
            <a:r>
              <a:rPr lang="en-US" dirty="0"/>
              <a:t>?</a:t>
            </a:r>
            <a:r>
              <a:rPr lang="sk-SK" dirty="0"/>
              <a:t> </a:t>
            </a:r>
            <a:endParaRPr lang="en-US" dirty="0"/>
          </a:p>
          <a:p>
            <a:r>
              <a:rPr lang="sk-SK" dirty="0"/>
              <a:t>Pridajte vstupné poplatky</a:t>
            </a:r>
            <a:r>
              <a:rPr lang="en-US" dirty="0"/>
              <a:t> (za </a:t>
            </a:r>
            <a:r>
              <a:rPr lang="sk-SK" dirty="0"/>
              <a:t>úver, ohodnotenie, kataster, ...</a:t>
            </a:r>
            <a:r>
              <a:rPr lang="en-US" dirty="0"/>
              <a:t>)</a:t>
            </a:r>
            <a:r>
              <a:rPr lang="sk-SK" dirty="0"/>
              <a:t> a vypočítajte APR</a:t>
            </a:r>
            <a:r>
              <a:rPr lang="en-US" dirty="0"/>
              <a:t>.</a:t>
            </a:r>
            <a:endParaRPr lang="sk-SK" dirty="0"/>
          </a:p>
        </p:txBody>
      </p:sp>
      <p:pic>
        <p:nvPicPr>
          <p:cNvPr id="4" name="Picture 2" descr="Coding - Free people icons">
            <a:extLst>
              <a:ext uri="{FF2B5EF4-FFF2-40B4-BE49-F238E27FC236}">
                <a16:creationId xmlns:a16="http://schemas.microsoft.com/office/drawing/2014/main" id="{493D7753-4FC0-8C8B-A748-CC5FE4572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353" y="1516635"/>
            <a:ext cx="2040529" cy="204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494039"/>
      </p:ext>
    </p:extLst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Bisekcia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3" y="1623168"/>
            <a:ext cx="8270172" cy="4947160"/>
          </a:xfrm>
        </p:spPr>
        <p:txBody>
          <a:bodyPr/>
          <a:lstStyle/>
          <a:p>
            <a:r>
              <a:rPr lang="en-US" dirty="0" err="1"/>
              <a:t>Technika</a:t>
            </a:r>
            <a:r>
              <a:rPr lang="sk-SK" dirty="0"/>
              <a:t> použiteľná na hľadanie hodnôt inverzných monotónnych funkcií so zadanou presnosťou</a:t>
            </a:r>
          </a:p>
          <a:p>
            <a:pPr lvl="1"/>
            <a:r>
              <a:rPr lang="sk-SK" dirty="0"/>
              <a:t>podobná binárnemu vyhľadávaniu</a:t>
            </a:r>
          </a:p>
          <a:p>
            <a:pPr lvl="1"/>
            <a:r>
              <a:rPr lang="sk-SK" dirty="0"/>
              <a:t>efektívna pre „bežné“ hodnoty</a:t>
            </a:r>
          </a:p>
          <a:p>
            <a:endParaRPr lang="sk-SK" dirty="0"/>
          </a:p>
          <a:p>
            <a:r>
              <a:rPr lang="sk-SK" dirty="0"/>
              <a:t>Programátorské súťaže:</a:t>
            </a:r>
          </a:p>
          <a:p>
            <a:pPr lvl="1"/>
            <a:r>
              <a:rPr lang="sk-SK" dirty="0"/>
              <a:t>„nájdite s presnosťou na 5 desatinných miest ...“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49280355"/>
      </p:ext>
    </p:extLst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A207-1B63-1500-238B-A53397949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Trojuholníková záhada</a:t>
            </a:r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8199F830-5E6E-312C-4C7D-9FEBA593144B}"/>
              </a:ext>
            </a:extLst>
          </p:cNvPr>
          <p:cNvSpPr/>
          <p:nvPr/>
        </p:nvSpPr>
        <p:spPr bwMode="auto">
          <a:xfrm>
            <a:off x="665825" y="1342748"/>
            <a:ext cx="4734550" cy="4081508"/>
          </a:xfrm>
          <a:prstGeom prst="triangl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B48CBC-509A-23A8-A61B-81206CC4C4BC}"/>
              </a:ext>
            </a:extLst>
          </p:cNvPr>
          <p:cNvCxnSpPr>
            <a:stCxn id="4" idx="2"/>
          </p:cNvCxnSpPr>
          <p:nvPr/>
        </p:nvCxnSpPr>
        <p:spPr bwMode="auto">
          <a:xfrm flipV="1">
            <a:off x="665825" y="4225771"/>
            <a:ext cx="2698812" cy="1198485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D3A4CED-EA22-98AB-01A8-67572D3BA912}"/>
              </a:ext>
            </a:extLst>
          </p:cNvPr>
          <p:cNvCxnSpPr>
            <a:cxnSpLocks/>
            <a:endCxn id="4" idx="0"/>
          </p:cNvCxnSpPr>
          <p:nvPr/>
        </p:nvCxnSpPr>
        <p:spPr bwMode="auto">
          <a:xfrm flipH="1" flipV="1">
            <a:off x="3033100" y="1342748"/>
            <a:ext cx="331537" cy="2883023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42A5E2-D377-1890-B15E-7BC1F8FB4159}"/>
              </a:ext>
            </a:extLst>
          </p:cNvPr>
          <p:cNvCxnSpPr>
            <a:cxnSpLocks/>
            <a:endCxn id="4" idx="4"/>
          </p:cNvCxnSpPr>
          <p:nvPr/>
        </p:nvCxnSpPr>
        <p:spPr bwMode="auto">
          <a:xfrm>
            <a:off x="3364637" y="4225771"/>
            <a:ext cx="2035738" cy="1198485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ED6B355-2A22-E99A-07D9-3603B518AE71}"/>
              </a:ext>
            </a:extLst>
          </p:cNvPr>
          <p:cNvSpPr txBox="1"/>
          <p:nvPr/>
        </p:nvSpPr>
        <p:spPr>
          <a:xfrm>
            <a:off x="2203116" y="4147352"/>
            <a:ext cx="33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E1DF4D-D57D-7B5F-2F8C-781760B29B99}"/>
              </a:ext>
            </a:extLst>
          </p:cNvPr>
          <p:cNvSpPr txBox="1"/>
          <p:nvPr/>
        </p:nvSpPr>
        <p:spPr>
          <a:xfrm>
            <a:off x="2736270" y="2719527"/>
            <a:ext cx="33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AF35D1-88D9-CB2B-F52C-D34F5A3AE555}"/>
              </a:ext>
            </a:extLst>
          </p:cNvPr>
          <p:cNvSpPr txBox="1"/>
          <p:nvPr/>
        </p:nvSpPr>
        <p:spPr>
          <a:xfrm>
            <a:off x="3805458" y="4609017"/>
            <a:ext cx="33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52F95E-D645-0949-01ED-FA35F53A869B}"/>
              </a:ext>
            </a:extLst>
          </p:cNvPr>
          <p:cNvSpPr txBox="1"/>
          <p:nvPr/>
        </p:nvSpPr>
        <p:spPr>
          <a:xfrm>
            <a:off x="2928671" y="5371717"/>
            <a:ext cx="33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3BD53B-CF1E-B44E-9129-9BEF59477DC6}"/>
              </a:ext>
            </a:extLst>
          </p:cNvPr>
          <p:cNvSpPr txBox="1"/>
          <p:nvPr/>
        </p:nvSpPr>
        <p:spPr>
          <a:xfrm>
            <a:off x="4270005" y="2938152"/>
            <a:ext cx="33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AC76B6-8779-F9CF-A4C0-D679CFF03894}"/>
              </a:ext>
            </a:extLst>
          </p:cNvPr>
          <p:cNvSpPr txBox="1"/>
          <p:nvPr/>
        </p:nvSpPr>
        <p:spPr>
          <a:xfrm>
            <a:off x="1464660" y="2951443"/>
            <a:ext cx="33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079527-D87D-EEDF-947E-AD636DE7740C}"/>
              </a:ext>
            </a:extLst>
          </p:cNvPr>
          <p:cNvSpPr txBox="1"/>
          <p:nvPr/>
        </p:nvSpPr>
        <p:spPr>
          <a:xfrm>
            <a:off x="4934142" y="1505882"/>
            <a:ext cx="34062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latin typeface="+mj-lt"/>
              </a:rPr>
              <a:t>Uvažujme rovnostranný trojuholník. Pre zadané </a:t>
            </a:r>
            <a:r>
              <a:rPr lang="sk-S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</a:t>
            </a:r>
            <a:r>
              <a:rPr lang="sk-SK" sz="2400" dirty="0">
                <a:latin typeface="+mj-lt"/>
              </a:rPr>
              <a:t> nájdite </a:t>
            </a:r>
            <a:r>
              <a:rPr lang="sk-S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k-SK" sz="2400" dirty="0">
                <a:latin typeface="+mj-lt"/>
              </a:rPr>
              <a:t>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8565325"/>
      </p:ext>
    </p:extLst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A207-1B63-1500-238B-A53397949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Trojuholníková záhada </a:t>
            </a:r>
            <a:r>
              <a:rPr lang="en-US" dirty="0"/>
              <a:t>- hint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8199F830-5E6E-312C-4C7D-9FEBA593144B}"/>
              </a:ext>
            </a:extLst>
          </p:cNvPr>
          <p:cNvSpPr/>
          <p:nvPr/>
        </p:nvSpPr>
        <p:spPr bwMode="auto">
          <a:xfrm>
            <a:off x="665825" y="1342748"/>
            <a:ext cx="4734550" cy="4081508"/>
          </a:xfrm>
          <a:prstGeom prst="triangl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B48CBC-509A-23A8-A61B-81206CC4C4BC}"/>
              </a:ext>
            </a:extLst>
          </p:cNvPr>
          <p:cNvCxnSpPr>
            <a:stCxn id="4" idx="2"/>
          </p:cNvCxnSpPr>
          <p:nvPr/>
        </p:nvCxnSpPr>
        <p:spPr bwMode="auto">
          <a:xfrm flipV="1">
            <a:off x="665825" y="4225771"/>
            <a:ext cx="2698812" cy="1198485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D3A4CED-EA22-98AB-01A8-67572D3BA912}"/>
              </a:ext>
            </a:extLst>
          </p:cNvPr>
          <p:cNvCxnSpPr>
            <a:cxnSpLocks/>
            <a:endCxn id="4" idx="0"/>
          </p:cNvCxnSpPr>
          <p:nvPr/>
        </p:nvCxnSpPr>
        <p:spPr bwMode="auto">
          <a:xfrm flipH="1" flipV="1">
            <a:off x="3033100" y="1342748"/>
            <a:ext cx="331537" cy="2883023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42A5E2-D377-1890-B15E-7BC1F8FB4159}"/>
              </a:ext>
            </a:extLst>
          </p:cNvPr>
          <p:cNvCxnSpPr>
            <a:cxnSpLocks/>
            <a:endCxn id="4" idx="4"/>
          </p:cNvCxnSpPr>
          <p:nvPr/>
        </p:nvCxnSpPr>
        <p:spPr bwMode="auto">
          <a:xfrm>
            <a:off x="3364637" y="4225771"/>
            <a:ext cx="2035738" cy="1198485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ED6B355-2A22-E99A-07D9-3603B518AE71}"/>
              </a:ext>
            </a:extLst>
          </p:cNvPr>
          <p:cNvSpPr txBox="1"/>
          <p:nvPr/>
        </p:nvSpPr>
        <p:spPr>
          <a:xfrm>
            <a:off x="2203116" y="4147352"/>
            <a:ext cx="33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E1DF4D-D57D-7B5F-2F8C-781760B29B99}"/>
              </a:ext>
            </a:extLst>
          </p:cNvPr>
          <p:cNvSpPr txBox="1"/>
          <p:nvPr/>
        </p:nvSpPr>
        <p:spPr>
          <a:xfrm>
            <a:off x="2736270" y="2719527"/>
            <a:ext cx="33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AF35D1-88D9-CB2B-F52C-D34F5A3AE555}"/>
              </a:ext>
            </a:extLst>
          </p:cNvPr>
          <p:cNvSpPr txBox="1"/>
          <p:nvPr/>
        </p:nvSpPr>
        <p:spPr>
          <a:xfrm>
            <a:off x="3805458" y="4609017"/>
            <a:ext cx="33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52F95E-D645-0949-01ED-FA35F53A869B}"/>
              </a:ext>
            </a:extLst>
          </p:cNvPr>
          <p:cNvSpPr txBox="1"/>
          <p:nvPr/>
        </p:nvSpPr>
        <p:spPr>
          <a:xfrm>
            <a:off x="2928671" y="5371717"/>
            <a:ext cx="33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8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3BD53B-CF1E-B44E-9129-9BEF59477DC6}"/>
              </a:ext>
            </a:extLst>
          </p:cNvPr>
          <p:cNvSpPr txBox="1"/>
          <p:nvPr/>
        </p:nvSpPr>
        <p:spPr>
          <a:xfrm>
            <a:off x="4270005" y="2938152"/>
            <a:ext cx="33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AC76B6-8779-F9CF-A4C0-D679CFF03894}"/>
              </a:ext>
            </a:extLst>
          </p:cNvPr>
          <p:cNvSpPr txBox="1"/>
          <p:nvPr/>
        </p:nvSpPr>
        <p:spPr>
          <a:xfrm>
            <a:off x="1464660" y="2951443"/>
            <a:ext cx="33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8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079527-D87D-EEDF-947E-AD636DE7740C}"/>
              </a:ext>
            </a:extLst>
          </p:cNvPr>
          <p:cNvSpPr txBox="1"/>
          <p:nvPr/>
        </p:nvSpPr>
        <p:spPr>
          <a:xfrm>
            <a:off x="4934142" y="1505882"/>
            <a:ext cx="37304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Uva</a:t>
            </a:r>
            <a:r>
              <a:rPr lang="sk-SK" sz="2400" dirty="0">
                <a:latin typeface="+mj-lt"/>
              </a:rPr>
              <a:t>žujme rovnoramenný trojuholník. </a:t>
            </a:r>
            <a:br>
              <a:rPr lang="en-US" sz="2400" dirty="0">
                <a:latin typeface="+mj-lt"/>
              </a:rPr>
            </a:br>
            <a:br>
              <a:rPr lang="en-US" sz="2400" dirty="0">
                <a:latin typeface="+mj-lt"/>
              </a:rPr>
            </a:br>
            <a:r>
              <a:rPr lang="en-US" sz="2400" dirty="0" err="1">
                <a:latin typeface="+mj-lt"/>
              </a:rPr>
              <a:t>Ako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</a:t>
            </a:r>
            <a:r>
              <a:rPr lang="en-US" sz="2400" dirty="0">
                <a:latin typeface="+mj-lt"/>
              </a:rPr>
              <a:t> men</a:t>
            </a:r>
            <a:r>
              <a:rPr lang="sk-SK" sz="2400" dirty="0">
                <a:latin typeface="+mj-lt"/>
              </a:rPr>
              <a:t>í </a:t>
            </a:r>
            <a:r>
              <a:rPr lang="sk-SK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latin typeface="+mj-lt"/>
              </a:rPr>
              <a:t>so zmenou </a:t>
            </a:r>
            <a:r>
              <a:rPr lang="sk-SK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latin typeface="+mj-lt"/>
              </a:rPr>
              <a:t>pre zafixované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b, c</a:t>
            </a:r>
            <a:r>
              <a:rPr lang="sk-SK" sz="2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dirty="0">
                <a:latin typeface="+mj-lt"/>
              </a:rPr>
              <a:t>?</a:t>
            </a:r>
            <a:br>
              <a:rPr lang="sk-SK" sz="2400" dirty="0">
                <a:latin typeface="+mj-lt"/>
              </a:rPr>
            </a:br>
            <a:r>
              <a:rPr lang="en-US" sz="2400" dirty="0">
                <a:latin typeface="+mj-lt"/>
              </a:rPr>
              <a:t>(v</a:t>
            </a:r>
            <a:r>
              <a:rPr lang="sk-SK" sz="2400" dirty="0" err="1">
                <a:latin typeface="+mj-lt"/>
              </a:rPr>
              <a:t>šímajte</a:t>
            </a:r>
            <a:r>
              <a:rPr lang="sk-SK" sz="2400" dirty="0">
                <a:latin typeface="+mj-lt"/>
              </a:rPr>
              <a:t> si, ako sa mení uhol </a:t>
            </a:r>
            <a:r>
              <a:rPr lang="el-GR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ak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+mj-lt"/>
              </a:rPr>
              <a:t> s</a:t>
            </a:r>
            <a:r>
              <a:rPr lang="sk-SK" sz="2400" dirty="0">
                <a:latin typeface="+mj-lt"/>
              </a:rPr>
              <a:t>ú fixované a </a:t>
            </a:r>
            <a:r>
              <a:rPr lang="sk-SK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k-SK" sz="2400" dirty="0">
                <a:latin typeface="+mj-lt"/>
              </a:rPr>
              <a:t> sa mení</a:t>
            </a:r>
            <a:r>
              <a:rPr lang="en-US" sz="2400" dirty="0">
                <a:latin typeface="+mj-lt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705B1C-7814-5D5B-093D-94EE2CD7419D}"/>
              </a:ext>
            </a:extLst>
          </p:cNvPr>
          <p:cNvSpPr txBox="1"/>
          <p:nvPr/>
        </p:nvSpPr>
        <p:spPr>
          <a:xfrm>
            <a:off x="3157193" y="4227402"/>
            <a:ext cx="33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endParaRPr lang="en-US" sz="28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669271"/>
      </p:ext>
    </p:extLst>
  </p:cSld>
  <p:clrMapOvr>
    <a:masterClrMapping/>
  </p:clrMapOvr>
  <p:transition spd="med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</a:t>
            </a:r>
            <a:r>
              <a:rPr lang="sk-SK" dirty="0" err="1"/>
              <a:t>žičovňa</a:t>
            </a:r>
            <a:r>
              <a:rPr lang="sk-SK" dirty="0"/>
              <a:t> peňazí</a:t>
            </a:r>
          </a:p>
        </p:txBody>
      </p:sp>
      <p:pic>
        <p:nvPicPr>
          <p:cNvPr id="100354" name="Picture 2" descr="Buy Now, Pay Later” Service: How Is It Transforming The Online Shopping  Experience | Digital Times">
            <a:extLst>
              <a:ext uri="{FF2B5EF4-FFF2-40B4-BE49-F238E27FC236}">
                <a16:creationId xmlns:a16="http://schemas.microsoft.com/office/drawing/2014/main" id="{AD8D629A-D2FF-E18D-52FF-816F5D8A2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4196">
            <a:off x="666539" y="1591776"/>
            <a:ext cx="4298597" cy="2249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358" name="Picture 6" descr="Credit card | Britannica">
            <a:extLst>
              <a:ext uri="{FF2B5EF4-FFF2-40B4-BE49-F238E27FC236}">
                <a16:creationId xmlns:a16="http://schemas.microsoft.com/office/drawing/2014/main" id="{7CFB83EE-83F3-6F75-7196-08FD6CEA4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14" y="4392150"/>
            <a:ext cx="3106094" cy="229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360" name="Picture 8" descr="Leasing vs Buying a Car | Which is the Practical choice?">
            <a:extLst>
              <a:ext uri="{FF2B5EF4-FFF2-40B4-BE49-F238E27FC236}">
                <a16:creationId xmlns:a16="http://schemas.microsoft.com/office/drawing/2014/main" id="{EC535C42-E9C0-2E9F-D80E-D5FB0CD28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945" y="1392520"/>
            <a:ext cx="3115363" cy="214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356" name="Picture 4" descr="Home Loans: Which Is Your Best Fit? - Champion Title &amp; Settlements, Inc. |  Title Company | Virginia | Maryland | D.C.">
            <a:extLst>
              <a:ext uri="{FF2B5EF4-FFF2-40B4-BE49-F238E27FC236}">
                <a16:creationId xmlns:a16="http://schemas.microsoft.com/office/drawing/2014/main" id="{31C071EF-8226-3FA2-7755-90DB8B7CB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6615">
            <a:off x="4015111" y="3651673"/>
            <a:ext cx="4313459" cy="242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923663"/>
      </p:ext>
    </p:extLst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Terminologick</a:t>
            </a:r>
            <a:r>
              <a:rPr lang="sk-SK" dirty="0"/>
              <a:t>é okienko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4416496"/>
          </a:xfrm>
        </p:spPr>
        <p:txBody>
          <a:bodyPr/>
          <a:lstStyle/>
          <a:p>
            <a:r>
              <a:rPr lang="sk-SK" b="1" dirty="0" err="1">
                <a:solidFill>
                  <a:srgbClr val="FF0000"/>
                </a:solidFill>
              </a:rPr>
              <a:t>Loan</a:t>
            </a:r>
            <a:r>
              <a:rPr lang="sk-SK" dirty="0"/>
              <a:t> – pôžička</a:t>
            </a:r>
          </a:p>
          <a:p>
            <a:pPr lvl="1"/>
            <a:r>
              <a:rPr lang="sk-SK" dirty="0" err="1"/>
              <a:t>Mortage</a:t>
            </a:r>
            <a:r>
              <a:rPr lang="sk-SK" dirty="0"/>
              <a:t> – hypotéka</a:t>
            </a:r>
          </a:p>
          <a:p>
            <a:r>
              <a:rPr lang="sk-SK" b="1" dirty="0" err="1">
                <a:solidFill>
                  <a:srgbClr val="FF0000"/>
                </a:solidFill>
              </a:rPr>
              <a:t>Principal</a:t>
            </a:r>
            <a:r>
              <a:rPr lang="sk-SK" dirty="0"/>
              <a:t> – istina</a:t>
            </a:r>
          </a:p>
          <a:p>
            <a:r>
              <a:rPr lang="sk-SK" b="1" dirty="0" err="1">
                <a:solidFill>
                  <a:srgbClr val="FF0000"/>
                </a:solidFill>
              </a:rPr>
              <a:t>Interest</a:t>
            </a:r>
            <a:r>
              <a:rPr lang="sk-SK" dirty="0"/>
              <a:t> – úrok</a:t>
            </a:r>
          </a:p>
          <a:p>
            <a:pPr lvl="1"/>
            <a:r>
              <a:rPr lang="sk-SK" dirty="0" err="1"/>
              <a:t>Interest</a:t>
            </a:r>
            <a:r>
              <a:rPr lang="sk-SK" dirty="0"/>
              <a:t> rate – úroková sadzba</a:t>
            </a:r>
          </a:p>
          <a:p>
            <a:r>
              <a:rPr lang="sk-SK" b="1" dirty="0" err="1">
                <a:solidFill>
                  <a:srgbClr val="FF0000"/>
                </a:solidFill>
              </a:rPr>
              <a:t>Installment</a:t>
            </a:r>
            <a:r>
              <a:rPr lang="sk-SK" dirty="0"/>
              <a:t> – splátka</a:t>
            </a:r>
          </a:p>
          <a:p>
            <a:pPr lvl="1"/>
            <a:r>
              <a:rPr lang="sk-SK" dirty="0" err="1"/>
              <a:t>Installment</a:t>
            </a:r>
            <a:r>
              <a:rPr lang="sk-SK" dirty="0"/>
              <a:t> </a:t>
            </a:r>
            <a:r>
              <a:rPr lang="sk-SK" dirty="0" err="1"/>
              <a:t>period</a:t>
            </a:r>
            <a:endParaRPr lang="sk-SK" dirty="0"/>
          </a:p>
        </p:txBody>
      </p:sp>
      <p:pic>
        <p:nvPicPr>
          <p:cNvPr id="101378" name="Picture 2" descr="9 Tips for Lending Money to Family &amp; Friends">
            <a:extLst>
              <a:ext uri="{FF2B5EF4-FFF2-40B4-BE49-F238E27FC236}">
                <a16:creationId xmlns:a16="http://schemas.microsoft.com/office/drawing/2014/main" id="{BCCA9D49-573C-4159-7AA2-20CB47A1E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691" y="4013656"/>
            <a:ext cx="4283661" cy="244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Úrokovanie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C1BCDC-C329-8B75-3C6C-E3DDE82F3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018" y="4166685"/>
            <a:ext cx="6951143" cy="2012173"/>
          </a:xfrm>
          <a:prstGeom prst="rect">
            <a:avLst/>
          </a:prstGeom>
        </p:spPr>
      </p:pic>
      <p:pic>
        <p:nvPicPr>
          <p:cNvPr id="102402" name="Picture 2" descr="Idete kupovať bývanie? Jedna z bánk zlacňuje hypotéky - Správy">
            <a:extLst>
              <a:ext uri="{FF2B5EF4-FFF2-40B4-BE49-F238E27FC236}">
                <a16:creationId xmlns:a16="http://schemas.microsoft.com/office/drawing/2014/main" id="{46274232-F2D7-573B-17C1-5A01074C9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70" y="1533126"/>
            <a:ext cx="5515160" cy="226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ine 5">
            <a:extLst>
              <a:ext uri="{FF2B5EF4-FFF2-40B4-BE49-F238E27FC236}">
                <a16:creationId xmlns:a16="http://schemas.microsoft.com/office/drawing/2014/main" id="{4B2DE3E0-18CB-BBFE-84B4-96DF110D63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547" y="1633491"/>
            <a:ext cx="1531365" cy="37679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E00F2706-2C3E-BB2E-5B68-DEA5009A4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913" y="1259963"/>
            <a:ext cx="3087508" cy="70788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Trebuchet MS" pitchFamily="34" charset="0"/>
              </a:rPr>
              <a:t>p.a. = </a:t>
            </a:r>
            <a:r>
              <a:rPr lang="en-US" dirty="0" err="1">
                <a:latin typeface="Trebuchet MS" pitchFamily="34" charset="0"/>
              </a:rPr>
              <a:t>ročné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úrokové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obdobie</a:t>
            </a:r>
            <a:r>
              <a:rPr lang="en-US" dirty="0">
                <a:latin typeface="Trebuchet MS" pitchFamily="34" charset="0"/>
              </a:rPr>
              <a:t> (per annum)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4" name="Line 5">
            <a:extLst>
              <a:ext uri="{FF2B5EF4-FFF2-40B4-BE49-F238E27FC236}">
                <a16:creationId xmlns:a16="http://schemas.microsoft.com/office/drawing/2014/main" id="{3D320A8D-28F9-218B-C890-17A084223A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61785" y="5224509"/>
            <a:ext cx="1252946" cy="92031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0CF768D4-4E54-559F-595E-D4C47FD36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229" y="5684496"/>
            <a:ext cx="3087508" cy="101566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Trebuchet MS" pitchFamily="34" charset="0"/>
              </a:rPr>
              <a:t>30/360, ACT/365, ACT/360 – </a:t>
            </a:r>
            <a:r>
              <a:rPr lang="en-US" dirty="0" err="1">
                <a:latin typeface="Trebuchet MS" pitchFamily="34" charset="0"/>
              </a:rPr>
              <a:t>ako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sa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vypo</a:t>
            </a:r>
            <a:r>
              <a:rPr lang="sk-SK" dirty="0">
                <a:latin typeface="Trebuchet MS" pitchFamily="34" charset="0"/>
              </a:rPr>
              <a:t>číta úrok za </a:t>
            </a:r>
            <a:r>
              <a:rPr lang="en-US" dirty="0">
                <a:latin typeface="Trebuchet MS" pitchFamily="34" charset="0"/>
              </a:rPr>
              <a:t>de</a:t>
            </a:r>
            <a:r>
              <a:rPr lang="sk-SK" dirty="0">
                <a:latin typeface="Trebuchet MS" pitchFamily="34" charset="0"/>
              </a:rPr>
              <a:t>ň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51182"/>
      </p:ext>
    </p:extLst>
  </p:cSld>
  <p:clrMapOvr>
    <a:masterClrMapping/>
  </p:clrMapOvr>
  <p:transition spd="med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648B-4935-E175-9217-FA7082105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ACT/365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06382-2A7B-F29E-4836-1EBA47808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747" y="1270002"/>
            <a:ext cx="8574505" cy="691963"/>
          </a:xfrm>
        </p:spPr>
        <p:txBody>
          <a:bodyPr/>
          <a:lstStyle/>
          <a:p>
            <a:r>
              <a:rPr lang="en-US" dirty="0"/>
              <a:t>ACT/365</a:t>
            </a:r>
          </a:p>
        </p:txBody>
      </p:sp>
      <p:pic>
        <p:nvPicPr>
          <p:cNvPr id="103426" name="Picture 2" descr="Accrued-Interest-Formula">
            <a:extLst>
              <a:ext uri="{FF2B5EF4-FFF2-40B4-BE49-F238E27FC236}">
                <a16:creationId xmlns:a16="http://schemas.microsoft.com/office/drawing/2014/main" id="{293EBAFE-42F7-1E69-DB73-26CEF3DE5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98" y="2110354"/>
            <a:ext cx="7350430" cy="330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762650"/>
      </p:ext>
    </p:extLst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EDCCE-BBA5-7EC0-C0AD-74B555A15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Hypot</a:t>
            </a:r>
            <a:r>
              <a:rPr lang="sk-SK" dirty="0" err="1"/>
              <a:t>éka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9F4F23-DB0D-11CD-AD0A-ABB099F2F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75" y="1241949"/>
            <a:ext cx="4858239" cy="27530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B88B00-D796-5131-94B5-28CB225493D1}"/>
              </a:ext>
            </a:extLst>
          </p:cNvPr>
          <p:cNvSpPr txBox="1"/>
          <p:nvPr/>
        </p:nvSpPr>
        <p:spPr>
          <a:xfrm>
            <a:off x="494375" y="4145872"/>
            <a:ext cx="81552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i="0" dirty="0" err="1">
                <a:solidFill>
                  <a:srgbClr val="4D4D4D"/>
                </a:solidFill>
                <a:effectLst/>
                <a:latin typeface="NimbusSan"/>
              </a:rPr>
              <a:t>Reprezentatívny</a:t>
            </a:r>
            <a:r>
              <a:rPr lang="en-US" sz="1600" b="1" i="0" dirty="0">
                <a:solidFill>
                  <a:srgbClr val="4D4D4D"/>
                </a:solidFill>
                <a:effectLst/>
                <a:latin typeface="NimbusSan"/>
              </a:rPr>
              <a:t> </a:t>
            </a:r>
            <a:r>
              <a:rPr lang="en-US" sz="1600" b="1" i="0" dirty="0" err="1">
                <a:solidFill>
                  <a:srgbClr val="4D4D4D"/>
                </a:solidFill>
                <a:effectLst/>
                <a:latin typeface="NimbusSan"/>
              </a:rPr>
              <a:t>príklad</a:t>
            </a:r>
            <a:r>
              <a:rPr lang="en-US" sz="1600" b="1" i="0" dirty="0">
                <a:solidFill>
                  <a:srgbClr val="4D4D4D"/>
                </a:solidFill>
                <a:effectLst/>
                <a:latin typeface="NimbusSan"/>
              </a:rPr>
              <a:t>:</a:t>
            </a:r>
            <a:br>
              <a:rPr lang="en-US" sz="1600" dirty="0"/>
            </a:b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Pri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úvere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</a:t>
            </a:r>
            <a:r>
              <a:rPr lang="en-US" sz="1600" b="1" i="0" dirty="0">
                <a:solidFill>
                  <a:srgbClr val="808080"/>
                </a:solidFill>
                <a:effectLst/>
                <a:latin typeface="NimbusSan"/>
              </a:rPr>
              <a:t>100 000 EUR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s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úrokovou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sadzbou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</a:t>
            </a:r>
            <a:r>
              <a:rPr lang="en-US" sz="1600" b="1" i="0" dirty="0">
                <a:solidFill>
                  <a:srgbClr val="808080"/>
                </a:solidFill>
                <a:effectLst/>
                <a:latin typeface="NimbusSan"/>
              </a:rPr>
              <a:t>4,49 %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p. a.,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dobou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splatnosti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v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mesiacoch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/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počte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splátok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</a:t>
            </a:r>
            <a:r>
              <a:rPr lang="en-US" sz="1600" b="1" i="0" dirty="0">
                <a:solidFill>
                  <a:srgbClr val="808080"/>
                </a:solidFill>
                <a:effectLst/>
                <a:latin typeface="NimbusSan"/>
              </a:rPr>
              <a:t>360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a s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jednorazovým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poplatkom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za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úver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vo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výške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</a:t>
            </a:r>
            <a:r>
              <a:rPr lang="en-US" sz="1600" b="1" i="0" dirty="0">
                <a:solidFill>
                  <a:srgbClr val="808080"/>
                </a:solidFill>
                <a:effectLst/>
                <a:latin typeface="NimbusSan"/>
              </a:rPr>
              <a:t>175 EUR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,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jednorazovým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poplatkom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za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ohodnotenie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nehnuteľnosti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vo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výške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</a:t>
            </a:r>
            <a:r>
              <a:rPr lang="en-US" sz="1600" b="1" i="0" dirty="0">
                <a:solidFill>
                  <a:srgbClr val="808080"/>
                </a:solidFill>
                <a:effectLst/>
                <a:latin typeface="NimbusSan"/>
              </a:rPr>
              <a:t>250 EUR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,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jednorazovým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poplatkom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za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kataster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</a:t>
            </a:r>
            <a:r>
              <a:rPr lang="en-US" sz="1600" b="1" i="0" dirty="0">
                <a:solidFill>
                  <a:srgbClr val="808080"/>
                </a:solidFill>
                <a:effectLst/>
                <a:latin typeface="NimbusSan"/>
              </a:rPr>
              <a:t>66 EUR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a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ročným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poistným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za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poistenie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nehnuteľnosti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vo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výške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</a:t>
            </a:r>
            <a:r>
              <a:rPr lang="en-US" sz="1600" b="1" i="0" dirty="0">
                <a:solidFill>
                  <a:srgbClr val="808080"/>
                </a:solidFill>
                <a:effectLst/>
                <a:latin typeface="NimbusSan"/>
              </a:rPr>
              <a:t>100 EUR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predstavuje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ročná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percentuálna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miera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nákladov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</a:t>
            </a:r>
            <a:r>
              <a:rPr lang="en-US" sz="1600" b="1" i="0" dirty="0">
                <a:solidFill>
                  <a:srgbClr val="808080"/>
                </a:solidFill>
                <a:effectLst/>
                <a:latin typeface="NimbusSan"/>
              </a:rPr>
              <a:t>4,78 %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pri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mesačnej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splátke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úveru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</a:t>
            </a:r>
            <a:r>
              <a:rPr lang="en-US" sz="1600" b="1" i="0" dirty="0">
                <a:solidFill>
                  <a:srgbClr val="808080"/>
                </a:solidFill>
                <a:effectLst/>
                <a:latin typeface="NimbusSan"/>
              </a:rPr>
              <a:t>506,09 EUR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(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výška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poslednej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splátky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úveru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je </a:t>
            </a:r>
            <a:r>
              <a:rPr lang="en-US" sz="1600" b="1" i="0" dirty="0">
                <a:solidFill>
                  <a:srgbClr val="808080"/>
                </a:solidFill>
                <a:effectLst/>
                <a:latin typeface="NimbusSan"/>
              </a:rPr>
              <a:t>141,74 EUR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).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Celková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suma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,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ktorú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klient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uhradí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,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predstavuje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</a:t>
            </a:r>
            <a:r>
              <a:rPr lang="en-US" sz="1600" b="1" i="0" dirty="0">
                <a:solidFill>
                  <a:srgbClr val="808080"/>
                </a:solidFill>
                <a:effectLst/>
                <a:latin typeface="NimbusSan"/>
              </a:rPr>
              <a:t>184 306,87 EUR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,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pričom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pri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výpočte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úrokov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sa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vychádza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z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predpokladu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,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že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všetky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mesiace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v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roku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majú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</a:t>
            </a:r>
            <a:r>
              <a:rPr lang="en-US" sz="1600" b="1" i="0" dirty="0">
                <a:solidFill>
                  <a:srgbClr val="808080"/>
                </a:solidFill>
                <a:effectLst/>
                <a:latin typeface="NimbusSan"/>
              </a:rPr>
              <a:t>30 </a:t>
            </a:r>
            <a:r>
              <a:rPr lang="en-US" sz="1600" b="1" i="0" dirty="0" err="1">
                <a:solidFill>
                  <a:srgbClr val="808080"/>
                </a:solidFill>
                <a:effectLst/>
                <a:latin typeface="NimbusSan"/>
              </a:rPr>
              <a:t>dní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a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kalendárny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rok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 </a:t>
            </a:r>
            <a:r>
              <a:rPr lang="en-US" sz="1600" b="0" i="0" dirty="0" err="1">
                <a:solidFill>
                  <a:srgbClr val="808080"/>
                </a:solidFill>
                <a:effectLst/>
                <a:latin typeface="NimbusSan"/>
              </a:rPr>
              <a:t>má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 </a:t>
            </a:r>
            <a:r>
              <a:rPr lang="en-US" sz="1600" b="1" i="0" dirty="0">
                <a:solidFill>
                  <a:srgbClr val="808080"/>
                </a:solidFill>
                <a:effectLst/>
                <a:latin typeface="NimbusSan"/>
              </a:rPr>
              <a:t>360 </a:t>
            </a:r>
            <a:r>
              <a:rPr lang="en-US" sz="1600" b="1" i="0" dirty="0" err="1">
                <a:solidFill>
                  <a:srgbClr val="808080"/>
                </a:solidFill>
                <a:effectLst/>
                <a:latin typeface="NimbusSan"/>
              </a:rPr>
              <a:t>dní</a:t>
            </a:r>
            <a:r>
              <a:rPr lang="en-US" sz="1600" b="0" i="0" dirty="0">
                <a:solidFill>
                  <a:srgbClr val="808080"/>
                </a:solidFill>
                <a:effectLst/>
                <a:latin typeface="NimbusSan"/>
              </a:rPr>
              <a:t>.</a:t>
            </a:r>
            <a:endParaRPr lang="en-US" sz="160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D3A386E2-CE68-5F7B-E7C9-D25049BFD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68" y="1623588"/>
            <a:ext cx="3087508" cy="163121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>
                <a:latin typeface="Trebuchet MS" pitchFamily="34" charset="0"/>
              </a:rPr>
              <a:t>4.49</a:t>
            </a:r>
            <a:r>
              <a:rPr lang="en-US" dirty="0">
                <a:latin typeface="Trebuchet MS" pitchFamily="34" charset="0"/>
              </a:rPr>
              <a:t> % vs. </a:t>
            </a:r>
            <a:r>
              <a:rPr lang="en-US" b="1" dirty="0">
                <a:latin typeface="Trebuchet MS" pitchFamily="34" charset="0"/>
              </a:rPr>
              <a:t>4.78</a:t>
            </a:r>
            <a:r>
              <a:rPr lang="en-US" dirty="0">
                <a:latin typeface="Trebuchet MS" pitchFamily="34" charset="0"/>
              </a:rPr>
              <a:t> %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rebuchet MS" pitchFamily="34" charset="0"/>
              </a:rPr>
              <a:t>APR</a:t>
            </a:r>
            <a:r>
              <a:rPr lang="en-US" dirty="0">
                <a:latin typeface="Trebuchet MS" pitchFamily="34" charset="0"/>
              </a:rPr>
              <a:t> = Annual Percentage Rate (r</a:t>
            </a:r>
            <a:r>
              <a:rPr lang="cs-CZ" dirty="0" err="1">
                <a:latin typeface="Trebuchet MS" pitchFamily="34" charset="0"/>
              </a:rPr>
              <a:t>očná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percentuálna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miera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nákladov</a:t>
            </a:r>
            <a:r>
              <a:rPr lang="en-US" dirty="0">
                <a:latin typeface="Trebuchet MS" pitchFamily="34" charset="0"/>
              </a:rPr>
              <a:t> - </a:t>
            </a:r>
            <a:r>
              <a:rPr lang="cs-CZ" dirty="0">
                <a:latin typeface="Trebuchet MS" pitchFamily="34" charset="0"/>
              </a:rPr>
              <a:t>RPMN)</a:t>
            </a:r>
          </a:p>
        </p:txBody>
      </p:sp>
    </p:spTree>
    <p:extLst>
      <p:ext uri="{BB962C8B-B14F-4D97-AF65-F5344CB8AC3E}">
        <p14:creationId xmlns:p14="http://schemas.microsoft.com/office/powerpoint/2010/main" val="1478923133"/>
      </p:ext>
    </p:extLst>
  </p:cSld>
  <p:clrMapOvr>
    <a:masterClrMapping/>
  </p:clrMapOvr>
  <p:transition spd="med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Keď príde s</a:t>
            </a:r>
            <a:r>
              <a:rPr lang="en-US" dirty="0"/>
              <a:t>pl</a:t>
            </a:r>
            <a:r>
              <a:rPr lang="sk-SK" dirty="0" err="1"/>
              <a:t>átka</a:t>
            </a:r>
            <a:r>
              <a:rPr lang="sk-SK" dirty="0"/>
              <a:t>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4416496"/>
          </a:xfrm>
        </p:spPr>
        <p:txBody>
          <a:bodyPr/>
          <a:lstStyle/>
          <a:p>
            <a:r>
              <a:rPr lang="sk-SK" dirty="0"/>
              <a:t>Nesplatená istina </a:t>
            </a:r>
            <a:r>
              <a:rPr lang="sk-SK" b="1" dirty="0">
                <a:solidFill>
                  <a:srgbClr val="FF0000"/>
                </a:solidFill>
              </a:rPr>
              <a:t>P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i="1" dirty="0"/>
              <a:t>remaining principal</a:t>
            </a:r>
            <a:r>
              <a:rPr lang="en-US" dirty="0"/>
              <a:t>)</a:t>
            </a:r>
            <a:endParaRPr lang="sk-SK" dirty="0"/>
          </a:p>
          <a:p>
            <a:r>
              <a:rPr lang="sk-SK" dirty="0"/>
              <a:t>Splátka vo výške </a:t>
            </a:r>
            <a:r>
              <a:rPr lang="sk-SK" b="1" dirty="0">
                <a:solidFill>
                  <a:srgbClr val="FF0000"/>
                </a:solidFill>
              </a:rPr>
              <a:t>S</a:t>
            </a:r>
            <a:r>
              <a:rPr lang="en-US" dirty="0"/>
              <a:t> (</a:t>
            </a:r>
            <a:r>
              <a:rPr lang="en-US" i="1" dirty="0"/>
              <a:t>installment amount</a:t>
            </a:r>
            <a:r>
              <a:rPr lang="en-US" dirty="0"/>
              <a:t>)</a:t>
            </a:r>
            <a:endParaRPr lang="sk-SK" dirty="0"/>
          </a:p>
          <a:p>
            <a:pPr lvl="1"/>
            <a:r>
              <a:rPr lang="sk-SK" dirty="0"/>
              <a:t>Vypočíta sa úrok 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sk-SK" dirty="0"/>
              <a:t>sa obdobie splátky</a:t>
            </a:r>
            <a:endParaRPr lang="en-US" b="1" dirty="0"/>
          </a:p>
          <a:p>
            <a:pPr lvl="1"/>
            <a:r>
              <a:rPr lang="en-US" dirty="0" err="1"/>
              <a:t>Nesplat</a:t>
            </a:r>
            <a:r>
              <a:rPr lang="sk-SK" dirty="0" err="1"/>
              <a:t>ená</a:t>
            </a:r>
            <a:r>
              <a:rPr lang="sk-SK" dirty="0"/>
              <a:t> istina sa zníži</a:t>
            </a:r>
            <a:r>
              <a:rPr lang="en-US" dirty="0"/>
              <a:t> o </a:t>
            </a:r>
            <a:r>
              <a:rPr lang="en-US" b="1" dirty="0">
                <a:solidFill>
                  <a:srgbClr val="FF0000"/>
                </a:solidFill>
              </a:rPr>
              <a:t>S-I</a:t>
            </a:r>
            <a:r>
              <a:rPr lang="en-US" dirty="0"/>
              <a:t>, </a:t>
            </a:r>
            <a:r>
              <a:rPr lang="en-US" dirty="0" err="1"/>
              <a:t>t.j.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P </a:t>
            </a:r>
            <a:r>
              <a:rPr lang="en-US" b="1" dirty="0">
                <a:solidFill>
                  <a:srgbClr val="FF0000"/>
                </a:solidFill>
              </a:rPr>
              <a:t>:= P – (S – I)</a:t>
            </a:r>
          </a:p>
          <a:p>
            <a:pPr marL="0" indent="-4762">
              <a:buNone/>
            </a:pPr>
            <a:endParaRPr lang="en-US" sz="1200" b="1" dirty="0"/>
          </a:p>
          <a:p>
            <a:pPr marL="0" indent="-4762">
              <a:buNone/>
            </a:pPr>
            <a:r>
              <a:rPr lang="en-US" sz="2400" b="1" dirty="0" err="1"/>
              <a:t>Pr</a:t>
            </a:r>
            <a:r>
              <a:rPr lang="sk-SK" sz="2400" b="1" dirty="0" err="1"/>
              <a:t>íklad</a:t>
            </a:r>
            <a:r>
              <a:rPr lang="sk-SK" sz="2400" b="1" dirty="0"/>
              <a:t>:</a:t>
            </a:r>
          </a:p>
          <a:p>
            <a:pPr marL="1082675" lvl="1" indent="-457200"/>
            <a:r>
              <a:rPr lang="sk-SK" dirty="0"/>
              <a:t>Nesplatená istina</a:t>
            </a:r>
            <a:r>
              <a:rPr lang="en-US" dirty="0"/>
              <a:t> </a:t>
            </a:r>
            <a:r>
              <a:rPr lang="en-US" b="1" dirty="0"/>
              <a:t>PRED</a:t>
            </a:r>
            <a:r>
              <a:rPr lang="en-US" dirty="0"/>
              <a:t>: 1000</a:t>
            </a:r>
            <a:r>
              <a:rPr lang="sk-SK" dirty="0"/>
              <a:t> EUR</a:t>
            </a:r>
            <a:r>
              <a:rPr lang="en-US" dirty="0"/>
              <a:t> (P)</a:t>
            </a:r>
          </a:p>
          <a:p>
            <a:pPr marL="1082675" lvl="1" indent="-457200"/>
            <a:r>
              <a:rPr lang="en-US" dirty="0" err="1"/>
              <a:t>Spl</a:t>
            </a:r>
            <a:r>
              <a:rPr lang="sk-SK" dirty="0" err="1"/>
              <a:t>átka</a:t>
            </a:r>
            <a:r>
              <a:rPr lang="sk-SK" dirty="0"/>
              <a:t> </a:t>
            </a:r>
            <a:r>
              <a:rPr lang="en-US" dirty="0"/>
              <a:t>12</a:t>
            </a:r>
            <a:r>
              <a:rPr lang="sk-SK" dirty="0"/>
              <a:t>0 EUR</a:t>
            </a:r>
            <a:r>
              <a:rPr lang="en-US" dirty="0"/>
              <a:t> (S):</a:t>
            </a:r>
          </a:p>
          <a:p>
            <a:pPr marL="1622425" lvl="2" indent="-457200"/>
            <a:r>
              <a:rPr lang="sk-SK" dirty="0"/>
              <a:t>Úrok</a:t>
            </a:r>
            <a:r>
              <a:rPr lang="en-US" dirty="0"/>
              <a:t>: 30 EUR (I)</a:t>
            </a:r>
          </a:p>
          <a:p>
            <a:pPr marL="1622425" lvl="2" indent="-457200"/>
            <a:r>
              <a:rPr lang="en-US" dirty="0" err="1"/>
              <a:t>Zvy</a:t>
            </a:r>
            <a:r>
              <a:rPr lang="sk-SK" dirty="0"/>
              <a:t>šok</a:t>
            </a:r>
            <a:r>
              <a:rPr lang="en-US" dirty="0"/>
              <a:t>: 90 EUR (S-I)</a:t>
            </a:r>
          </a:p>
          <a:p>
            <a:pPr marL="1082675" lvl="1" indent="-457200"/>
            <a:r>
              <a:rPr lang="en-US" dirty="0" err="1"/>
              <a:t>Nesplaten</a:t>
            </a:r>
            <a:r>
              <a:rPr lang="sk-SK" dirty="0"/>
              <a:t>á istina</a:t>
            </a:r>
            <a:r>
              <a:rPr lang="en-US" dirty="0"/>
              <a:t> </a:t>
            </a:r>
            <a:r>
              <a:rPr lang="en-US" b="1" dirty="0"/>
              <a:t>PO</a:t>
            </a:r>
            <a:r>
              <a:rPr lang="en-US" dirty="0"/>
              <a:t>: 910 EUR</a:t>
            </a:r>
            <a:endParaRPr lang="sk-SK" dirty="0"/>
          </a:p>
          <a:p>
            <a:endParaRPr lang="sk-SK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DA9C398-A7AA-E72D-0D81-02FEA8DF5E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9016443"/>
              </p:ext>
            </p:extLst>
          </p:nvPr>
        </p:nvGraphicFramePr>
        <p:xfrm>
          <a:off x="6087120" y="4370033"/>
          <a:ext cx="2293399" cy="203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443089"/>
      </p:ext>
    </p:extLst>
  </p:cSld>
  <p:clrMapOvr>
    <a:masterClrMapping/>
  </p:clrMapOvr>
  <p:transition spd="med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Coding</a:t>
            </a:r>
            <a:r>
              <a:rPr lang="sk-SK" dirty="0"/>
              <a:t> </a:t>
            </a:r>
            <a:r>
              <a:rPr lang="sk-SK" dirty="0" err="1"/>
              <a:t>session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534" y="1791843"/>
            <a:ext cx="5340542" cy="2114332"/>
          </a:xfrm>
        </p:spPr>
        <p:txBody>
          <a:bodyPr/>
          <a:lstStyle/>
          <a:p>
            <a:r>
              <a:rPr lang="en-US" dirty="0"/>
              <a:t>Ak</a:t>
            </a:r>
            <a:r>
              <a:rPr lang="sk-SK" dirty="0"/>
              <a:t>ý počet splátok treba na splatenie pôžičky, ak každá splátka je výške S</a:t>
            </a:r>
            <a:r>
              <a:rPr lang="en-US" dirty="0"/>
              <a:t> a</a:t>
            </a:r>
            <a:r>
              <a:rPr lang="sk-SK" dirty="0"/>
              <a:t> počet splátok je N</a:t>
            </a:r>
            <a:r>
              <a:rPr lang="en-US" dirty="0"/>
              <a:t>?</a:t>
            </a:r>
            <a:endParaRPr lang="sk-SK" dirty="0"/>
          </a:p>
        </p:txBody>
      </p:sp>
      <p:pic>
        <p:nvPicPr>
          <p:cNvPr id="4" name="Picture 2" descr="Coding - Free people icons">
            <a:extLst>
              <a:ext uri="{FF2B5EF4-FFF2-40B4-BE49-F238E27FC236}">
                <a16:creationId xmlns:a16="http://schemas.microsoft.com/office/drawing/2014/main" id="{493D7753-4FC0-8C8B-A748-CC5FE4572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353" y="1516635"/>
            <a:ext cx="2040529" cy="204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50" name="Picture 2" descr="What is a good question? | Dragonfly Training">
            <a:extLst>
              <a:ext uri="{FF2B5EF4-FFF2-40B4-BE49-F238E27FC236}">
                <a16:creationId xmlns:a16="http://schemas.microsoft.com/office/drawing/2014/main" id="{584D9E7E-5B4E-AFDD-119A-A73694B9A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841" y="4332303"/>
            <a:ext cx="1850994" cy="185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BAFF7B-AA0F-2BF9-CB1F-202F18090F50}"/>
              </a:ext>
            </a:extLst>
          </p:cNvPr>
          <p:cNvSpPr txBox="1"/>
          <p:nvPr/>
        </p:nvSpPr>
        <p:spPr>
          <a:xfrm>
            <a:off x="3244206" y="4543486"/>
            <a:ext cx="4428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i="1" dirty="0">
                <a:latin typeface="+mn-lt"/>
              </a:rPr>
              <a:t>Čo so zvyškom pri poslednej splátke</a:t>
            </a:r>
            <a:r>
              <a:rPr lang="en-US" sz="3200" i="1" dirty="0"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9725457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Coding</a:t>
            </a:r>
            <a:r>
              <a:rPr lang="sk-SK" dirty="0"/>
              <a:t> </a:t>
            </a:r>
            <a:r>
              <a:rPr lang="sk-SK" dirty="0" err="1"/>
              <a:t>session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3" y="1623168"/>
            <a:ext cx="5340542" cy="2114332"/>
          </a:xfrm>
        </p:spPr>
        <p:txBody>
          <a:bodyPr/>
          <a:lstStyle/>
          <a:p>
            <a:r>
              <a:rPr lang="sk-SK" dirty="0"/>
              <a:t>Chceme, aby všetky splátky mali rovnakú výšku. Pre zadanú výšky pôžičky a počet splátok vypočítajte výšku splátky</a:t>
            </a:r>
            <a:r>
              <a:rPr lang="en-US" dirty="0"/>
              <a:t>?</a:t>
            </a:r>
            <a:endParaRPr lang="sk-SK" dirty="0"/>
          </a:p>
        </p:txBody>
      </p:sp>
      <p:pic>
        <p:nvPicPr>
          <p:cNvPr id="4" name="Picture 2" descr="Coding - Free people icons">
            <a:extLst>
              <a:ext uri="{FF2B5EF4-FFF2-40B4-BE49-F238E27FC236}">
                <a16:creationId xmlns:a16="http://schemas.microsoft.com/office/drawing/2014/main" id="{493D7753-4FC0-8C8B-A748-CC5FE4572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353" y="1516635"/>
            <a:ext cx="2040529" cy="204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What is a good question? | Dragonfly Training">
            <a:extLst>
              <a:ext uri="{FF2B5EF4-FFF2-40B4-BE49-F238E27FC236}">
                <a16:creationId xmlns:a16="http://schemas.microsoft.com/office/drawing/2014/main" id="{1131850C-8BE1-847A-9EE2-38412A23A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841" y="4332303"/>
            <a:ext cx="1850994" cy="185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817D62-6FDB-EC10-B61D-51A5CDAB50CB}"/>
              </a:ext>
            </a:extLst>
          </p:cNvPr>
          <p:cNvSpPr txBox="1"/>
          <p:nvPr/>
        </p:nvSpPr>
        <p:spPr>
          <a:xfrm>
            <a:off x="3295835" y="4827611"/>
            <a:ext cx="4428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i="1" dirty="0">
                <a:latin typeface="+mn-lt"/>
                <a:cs typeface="Arial" panose="020B0604020202020204" pitchFamily="34" charset="0"/>
              </a:rPr>
              <a:t>Nie sú na to vzorce</a:t>
            </a:r>
            <a:r>
              <a:rPr lang="en-US" sz="3200" i="1" dirty="0">
                <a:latin typeface="+mn-lt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5147117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4273</TotalTime>
  <Words>897</Words>
  <Application>Microsoft Office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Consolas</vt:lpstr>
      <vt:lpstr>Lucida Sans</vt:lpstr>
      <vt:lpstr>NimbusSan</vt:lpstr>
      <vt:lpstr>Times New Roman</vt:lpstr>
      <vt:lpstr>Trebuchet MS</vt:lpstr>
      <vt:lpstr>Identity_Lifecycle_Management</vt:lpstr>
      <vt:lpstr>11. prednáška (15.5.2023)</vt:lpstr>
      <vt:lpstr>Požičovňa peňazí</vt:lpstr>
      <vt:lpstr>Terminologické okienko</vt:lpstr>
      <vt:lpstr>Úrokovanie</vt:lpstr>
      <vt:lpstr>ACT/365 </vt:lpstr>
      <vt:lpstr>Hypotéka</vt:lpstr>
      <vt:lpstr>Keď príde splátka...</vt:lpstr>
      <vt:lpstr>Coding session</vt:lpstr>
      <vt:lpstr>Coding session</vt:lpstr>
      <vt:lpstr>Bisekcia</vt:lpstr>
      <vt:lpstr>Bisekcia</vt:lpstr>
      <vt:lpstr>Bisekcia – neznáme hranice?</vt:lpstr>
      <vt:lpstr>Efektívnosť</vt:lpstr>
      <vt:lpstr>Efektívnosť</vt:lpstr>
      <vt:lpstr>Coding session</vt:lpstr>
      <vt:lpstr>Bisekcia</vt:lpstr>
      <vt:lpstr>Trojuholníková záhada</vt:lpstr>
      <vt:lpstr>Trojuholníková záhada - hint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RNDr. František Galčík PhD.</cp:lastModifiedBy>
  <cp:revision>289</cp:revision>
  <dcterms:created xsi:type="dcterms:W3CDTF">2007-01-29T19:11:06Z</dcterms:created>
  <dcterms:modified xsi:type="dcterms:W3CDTF">2023-05-23T16:45:17Z</dcterms:modified>
</cp:coreProperties>
</file>