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2"/>
  </p:notesMasterIdLst>
  <p:handoutMasterIdLst>
    <p:handoutMasterId r:id="rId63"/>
  </p:handoutMasterIdLst>
  <p:sldIdLst>
    <p:sldId id="352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644" r:id="rId11"/>
    <p:sldId id="595" r:id="rId12"/>
    <p:sldId id="631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33" r:id="rId34"/>
    <p:sldId id="634" r:id="rId35"/>
    <p:sldId id="635" r:id="rId36"/>
    <p:sldId id="636" r:id="rId37"/>
    <p:sldId id="637" r:id="rId38"/>
    <p:sldId id="639" r:id="rId39"/>
    <p:sldId id="640" r:id="rId40"/>
    <p:sldId id="641" r:id="rId41"/>
    <p:sldId id="642" r:id="rId42"/>
    <p:sldId id="616" r:id="rId43"/>
    <p:sldId id="617" r:id="rId44"/>
    <p:sldId id="618" r:id="rId45"/>
    <p:sldId id="619" r:id="rId46"/>
    <p:sldId id="620" r:id="rId47"/>
    <p:sldId id="643" r:id="rId48"/>
    <p:sldId id="621" r:id="rId49"/>
    <p:sldId id="622" r:id="rId50"/>
    <p:sldId id="623" r:id="rId51"/>
    <p:sldId id="624" r:id="rId52"/>
    <p:sldId id="625" r:id="rId53"/>
    <p:sldId id="626" r:id="rId54"/>
    <p:sldId id="627" r:id="rId55"/>
    <p:sldId id="628" r:id="rId56"/>
    <p:sldId id="629" r:id="rId57"/>
    <p:sldId id="630" r:id="rId58"/>
    <p:sldId id="645" r:id="rId59"/>
    <p:sldId id="646" r:id="rId60"/>
    <p:sldId id="54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CCFFCC"/>
    <a:srgbClr val="FFE781"/>
    <a:srgbClr val="FFFFCC"/>
    <a:srgbClr val="006600"/>
    <a:srgbClr val="CCECFF"/>
    <a:srgbClr val="F7FBC5"/>
    <a:srgbClr val="FF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4B89F-E066-2000-B8B7-81AD059135E2}" v="2" dt="2021-03-29T08:36:43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32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  <a:cs typeface="Verdana"/>
              </a:rPr>
              <a:t>8. </a:t>
            </a:r>
            <a:r>
              <a:rPr lang="en-US" sz="4000" dirty="0" err="1">
                <a:latin typeface="Lucida Sans"/>
                <a:ea typeface="Verdana"/>
                <a:cs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  <a:cs typeface="Verdana"/>
              </a:rPr>
              <a:t>áška</a:t>
            </a:r>
            <a:r>
              <a:rPr lang="en-US" sz="4000" dirty="0">
                <a:latin typeface="Lucida Sans"/>
                <a:ea typeface="Verdana"/>
                <a:cs typeface="Verdana"/>
              </a:rPr>
              <a:t> </a:t>
            </a:r>
            <a:r>
              <a:rPr lang="en-US" sz="4000">
                <a:latin typeface="Lucida Sans"/>
                <a:ea typeface="Verdana"/>
                <a:cs typeface="Verdana"/>
              </a:rPr>
              <a:t>(</a:t>
            </a:r>
            <a:r>
              <a:rPr lang="en-US" sz="4000" smtClean="0">
                <a:latin typeface="Lucida Sans"/>
                <a:ea typeface="Verdana"/>
                <a:cs typeface="Verdana"/>
              </a:rPr>
              <a:t>17.4.2023)</a:t>
            </a:r>
            <a:endParaRPr lang="cs-CZ" sz="4000" dirty="0">
              <a:latin typeface="Lucida Sans"/>
              <a:ea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634" y="2232432"/>
            <a:ext cx="7742172" cy="420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Grafy</a:t>
            </a:r>
            <a:r>
              <a:rPr lang="en-US" sz="5400" b="1" dirty="0"/>
              <a:t> a </a:t>
            </a:r>
            <a:r>
              <a:rPr lang="en-US" sz="5400" b="1" dirty="0" err="1"/>
              <a:t>grafov</a:t>
            </a:r>
            <a:r>
              <a:rPr lang="sk-SK" sz="5400" b="1" dirty="0"/>
              <a:t>é</a:t>
            </a:r>
            <a:br>
              <a:rPr lang="sk-SK" sz="5400" b="1" dirty="0"/>
            </a:br>
            <a:r>
              <a:rPr lang="sk-SK" sz="5400" b="1" dirty="0"/>
              <a:t>algoritmy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err="1"/>
              <a:t>Graphs</a:t>
            </a:r>
            <a:r>
              <a:rPr lang="sk-SK" sz="2400" b="1" dirty="0"/>
              <a:t> are </a:t>
            </a:r>
            <a:r>
              <a:rPr lang="sk-SK" sz="2400" b="1" dirty="0" err="1"/>
              <a:t>everywhere</a:t>
            </a:r>
            <a:endParaRPr lang="sk-SK" sz="2400" b="1" dirty="0"/>
          </a:p>
        </p:txBody>
      </p:sp>
      <p:pic>
        <p:nvPicPr>
          <p:cNvPr id="5" name="Picture 6" descr="http://www.openstream.ch/blog/wp-content/uploads/2010/02/facebook_logo_with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699" y="3494507"/>
            <a:ext cx="202406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unitedautorental-ontario.com/gps-navigation-syste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35" y="1539546"/>
            <a:ext cx="1320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www.bavaris.sk/reklama/src/web/web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573" y="1284527"/>
            <a:ext cx="1525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cit.tuzvo.sk:8081/mhd/mhd.gif"/>
          <p:cNvPicPr>
            <a:picLocks noChangeAspect="1" noChangeArrowheads="1"/>
          </p:cNvPicPr>
          <p:nvPr/>
        </p:nvPicPr>
        <p:blipFill>
          <a:blip r:embed="rId5" cstate="print"/>
          <a:srcRect b="10423"/>
          <a:stretch>
            <a:fillRect/>
          </a:stretch>
        </p:blipFill>
        <p:spPr bwMode="auto">
          <a:xfrm>
            <a:off x="205686" y="3871374"/>
            <a:ext cx="3103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1159" y="2360916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Prehľadávanie grafov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sk-SK" sz="2400" b="1" dirty="0"/>
              <a:t>Sú Košice odrezané od sveta</a:t>
            </a:r>
            <a:r>
              <a:rPr lang="en-US" sz="2400" b="1" dirty="0"/>
              <a:t>?</a:t>
            </a:r>
            <a:endParaRPr lang="sk-SK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947" y="4250846"/>
            <a:ext cx="6038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Súvislosť grafu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sz="4000" dirty="0"/>
          </a:p>
          <a:p>
            <a:pPr eaLnBrk="1" hangingPunct="1"/>
            <a:r>
              <a:rPr lang="sk-SK" dirty="0"/>
              <a:t>Problém:</a:t>
            </a:r>
          </a:p>
          <a:p>
            <a:pPr lvl="1" eaLnBrk="1" hangingPunct="1"/>
            <a:r>
              <a:rPr lang="sk-SK" dirty="0"/>
              <a:t>Ako zistiť, či je graf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t.j., či existuje spojenie medzi každými 2 vrcholmi grafu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en-US" b="1" i="1" dirty="0"/>
              <a:t>Interpret</a:t>
            </a:r>
            <a:r>
              <a:rPr lang="sk-SK" b="1" i="1" dirty="0" err="1"/>
              <a:t>ácia</a:t>
            </a:r>
            <a:r>
              <a:rPr lang="sk-SK" i="1" dirty="0"/>
              <a:t>: </a:t>
            </a:r>
          </a:p>
          <a:p>
            <a:pPr lvl="2" eaLnBrk="1" hangingPunct="1"/>
            <a:r>
              <a:rPr lang="sk-SK" dirty="0"/>
              <a:t>súvislosť cestnej</a:t>
            </a:r>
            <a:r>
              <a:rPr lang="en-US" dirty="0"/>
              <a:t>/</a:t>
            </a:r>
            <a:r>
              <a:rPr lang="en-US" dirty="0" err="1"/>
              <a:t>komunika</a:t>
            </a:r>
            <a:r>
              <a:rPr lang="sk-SK" dirty="0"/>
              <a:t>čnej siete</a:t>
            </a:r>
          </a:p>
          <a:p>
            <a:pPr lvl="2" eaLnBrk="1" hangingPunct="1"/>
            <a:r>
              <a:rPr lang="sk-SK" dirty="0"/>
              <a:t>letecké spojenie medzi všetkými mestami</a:t>
            </a:r>
          </a:p>
          <a:p>
            <a:pPr lvl="2" eaLnBrk="1" hangingPunct="1"/>
            <a:r>
              <a:rPr lang="sk-SK" dirty="0"/>
              <a:t>izolované sociálne skupinky v kolektíve</a:t>
            </a:r>
            <a:endParaRPr lang="en-US" dirty="0"/>
          </a:p>
        </p:txBody>
      </p:sp>
      <p:sp>
        <p:nvSpPr>
          <p:cNvPr id="12292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3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297" name="Straight Connector 38"/>
          <p:cNvCxnSpPr>
            <a:cxnSpLocks noChangeShapeType="1"/>
            <a:stCxn id="12293" idx="7"/>
            <a:endCxn id="12294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39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40"/>
          <p:cNvCxnSpPr>
            <a:cxnSpLocks noChangeShapeType="1"/>
            <a:stCxn id="12292" idx="7"/>
            <a:endCxn id="12294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41"/>
          <p:cNvCxnSpPr>
            <a:cxnSpLocks noChangeShapeType="1"/>
            <a:stCxn id="12292" idx="6"/>
            <a:endCxn id="12296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42"/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2307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308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309" name="Straight Connector 50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Súvislosť: </a:t>
            </a:r>
            <a:r>
              <a:rPr lang="en-US" dirty="0" err="1"/>
              <a:t>Pozriem</a:t>
            </a:r>
            <a:r>
              <a:rPr lang="en-US" dirty="0"/>
              <a:t> a </a:t>
            </a:r>
            <a:r>
              <a:rPr lang="en-US" dirty="0" err="1"/>
              <a:t>vid</a:t>
            </a:r>
            <a:r>
              <a:rPr lang="sk-SK" dirty="0" err="1"/>
              <a:t>ím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2050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3" y="1355784"/>
            <a:ext cx="5338972" cy="520152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5382882" y="1475117"/>
            <a:ext cx="3348633" cy="1428214"/>
          </a:xfrm>
          <a:prstGeom prst="wedgeEllipseCallout">
            <a:avLst>
              <a:gd name="adj1" fmla="val 49310"/>
              <a:gd name="adj2" fmla="val 6602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Pozriem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vid</a:t>
            </a:r>
            <a:r>
              <a:rPr lang="sk-SK" dirty="0" err="1">
                <a:latin typeface="Trebuchet MS" pitchFamily="34" charset="0"/>
              </a:rPr>
              <a:t>ím</a:t>
            </a:r>
            <a:r>
              <a:rPr lang="sk-SK" dirty="0">
                <a:latin typeface="Trebuchet MS" pitchFamily="34" charset="0"/>
              </a:rPr>
              <a:t> „nefunguje“ pre veľké grafy.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460521" y="3516703"/>
            <a:ext cx="3165895" cy="908864"/>
          </a:xfrm>
          <a:prstGeom prst="wedgeEllipseCallout">
            <a:avLst>
              <a:gd name="adj1" fmla="val 51267"/>
              <a:gd name="adj2" fmla="val -717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„Pozriem a vidím“ v tabuľke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0082" y="4701393"/>
          <a:ext cx="2428098" cy="1900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00">
                <a:tc>
                  <a:txBody>
                    <a:bodyPr/>
                    <a:lstStyle/>
                    <a:p>
                      <a:pPr algn="ctr"/>
                      <a:endParaRPr lang="sk-SK" sz="1000" dirty="0"/>
                    </a:p>
                  </a:txBody>
                  <a:tcPr marL="46626" marR="46626" marT="23314" marB="233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Terminológia </a:t>
            </a:r>
            <a:r>
              <a:rPr lang="en-US"/>
              <a:t>(neform</a:t>
            </a:r>
            <a:r>
              <a:rPr lang="sk-SK"/>
              <a:t>álne</a:t>
            </a:r>
            <a:r>
              <a:rPr lang="en-US"/>
              <a:t>)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dirty="0" err="1">
                <a:solidFill>
                  <a:srgbClr val="FF0000"/>
                </a:solidFill>
              </a:rPr>
              <a:t>Podgraf</a:t>
            </a:r>
            <a:endParaRPr lang="sk-SK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ľubovoľná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vrcholov a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s nimi </a:t>
            </a:r>
            <a:r>
              <a:rPr lang="sk-SK" dirty="0" err="1"/>
              <a:t>incidentných</a:t>
            </a:r>
            <a:r>
              <a:rPr lang="sk-SK" dirty="0"/>
              <a:t> hrán</a:t>
            </a: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Cesta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2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lvl="1" eaLnBrk="1" hangingPunct="1"/>
            <a:r>
              <a:rPr lang="sk-SK" dirty="0"/>
              <a:t>Príklad cesty: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D, B, C</a:t>
            </a:r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Súvislý graf 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medzi každými dvoma vrcholmi existuje cesta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3316" name="Oval 20"/>
          <p:cNvSpPr>
            <a:spLocks noChangeArrowheads="1"/>
          </p:cNvSpPr>
          <p:nvPr/>
        </p:nvSpPr>
        <p:spPr bwMode="auto">
          <a:xfrm>
            <a:off x="7286625" y="26431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7" name="Oval 21"/>
          <p:cNvSpPr>
            <a:spLocks noChangeArrowheads="1"/>
          </p:cNvSpPr>
          <p:nvPr/>
        </p:nvSpPr>
        <p:spPr bwMode="auto">
          <a:xfrm>
            <a:off x="6143625" y="27146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8" name="Oval 22"/>
          <p:cNvSpPr>
            <a:spLocks noChangeArrowheads="1"/>
          </p:cNvSpPr>
          <p:nvPr/>
        </p:nvSpPr>
        <p:spPr bwMode="auto">
          <a:xfrm>
            <a:off x="7358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3319" name="Oval 23"/>
          <p:cNvSpPr>
            <a:spLocks noChangeArrowheads="1"/>
          </p:cNvSpPr>
          <p:nvPr/>
        </p:nvSpPr>
        <p:spPr bwMode="auto">
          <a:xfrm>
            <a:off x="8501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20" name="Oval 24"/>
          <p:cNvSpPr>
            <a:spLocks noChangeArrowheads="1"/>
          </p:cNvSpPr>
          <p:nvPr/>
        </p:nvSpPr>
        <p:spPr bwMode="auto">
          <a:xfrm>
            <a:off x="8532813" y="2889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21" name="Straight Connector 25"/>
          <p:cNvCxnSpPr>
            <a:cxnSpLocks noChangeShapeType="1"/>
            <a:stCxn id="13317" idx="7"/>
            <a:endCxn id="13318" idx="2"/>
          </p:cNvCxnSpPr>
          <p:nvPr/>
        </p:nvCxnSpPr>
        <p:spPr bwMode="auto">
          <a:xfrm rot="5400000" flipH="1" flipV="1">
            <a:off x="6450807" y="1839119"/>
            <a:ext cx="782637" cy="10318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2" name="Straight Connector 26"/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572375" y="196373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Connector 27"/>
          <p:cNvCxnSpPr>
            <a:cxnSpLocks noChangeShapeType="1"/>
            <a:stCxn id="13316" idx="7"/>
            <a:endCxn id="13318" idx="4"/>
          </p:cNvCxnSpPr>
          <p:nvPr/>
        </p:nvCxnSpPr>
        <p:spPr bwMode="auto">
          <a:xfrm rot="16200000" flipV="1">
            <a:off x="7165976" y="2371725"/>
            <a:ext cx="603250" cy="31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4" name="Straight Connector 28"/>
          <p:cNvCxnSpPr>
            <a:cxnSpLocks noChangeShapeType="1"/>
            <a:stCxn id="13316" idx="6"/>
            <a:endCxn id="13320" idx="2"/>
          </p:cNvCxnSpPr>
          <p:nvPr/>
        </p:nvCxnSpPr>
        <p:spPr bwMode="auto">
          <a:xfrm>
            <a:off x="7500938" y="2749550"/>
            <a:ext cx="1031875" cy="2460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5" name="Straight Connector 29"/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rot="16200000" flipV="1">
            <a:off x="8215313" y="2465388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6000750" y="300037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2313" y="285750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63" y="314325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625" y="1428750"/>
            <a:ext cx="34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63" y="1428750"/>
            <a:ext cx="33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3331" name="Oval 35"/>
          <p:cNvSpPr>
            <a:spLocks noChangeArrowheads="1"/>
          </p:cNvSpPr>
          <p:nvPr/>
        </p:nvSpPr>
        <p:spPr bwMode="auto">
          <a:xfrm>
            <a:off x="4857750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32" name="Oval 36"/>
          <p:cNvSpPr>
            <a:spLocks noChangeArrowheads="1"/>
          </p:cNvSpPr>
          <p:nvPr/>
        </p:nvSpPr>
        <p:spPr bwMode="auto">
          <a:xfrm>
            <a:off x="5353050" y="27098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33" name="Straight Connector 37"/>
          <p:cNvCxnSpPr>
            <a:cxnSpLocks noChangeShapeType="1"/>
            <a:stCxn id="13332" idx="1"/>
            <a:endCxn id="13331" idx="5"/>
          </p:cNvCxnSpPr>
          <p:nvPr/>
        </p:nvCxnSpPr>
        <p:spPr bwMode="auto">
          <a:xfrm rot="16200000" flipV="1">
            <a:off x="4879975" y="2236788"/>
            <a:ext cx="665163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22888" y="2963863"/>
            <a:ext cx="3556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7888" y="156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Súvislosť grafu - idea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Idea algoritmu:</a:t>
            </a:r>
          </a:p>
          <a:p>
            <a:pPr lvl="1" eaLnBrk="1" hangingPunct="1"/>
            <a:r>
              <a:rPr lang="sk-SK" dirty="0"/>
              <a:t>zistiť, či sa z nejakého vrcholu grafu vieme dostať do všetkých ostatných – </a:t>
            </a:r>
            <a:r>
              <a:rPr lang="sk-SK" b="1" dirty="0">
                <a:solidFill>
                  <a:srgbClr val="FF0000"/>
                </a:solidFill>
              </a:rPr>
              <a:t>systematické prehľadávanie grafu</a:t>
            </a:r>
          </a:p>
          <a:p>
            <a:pPr lvl="1" eaLnBrk="1" hangingPunct="1"/>
            <a:r>
              <a:rPr lang="sk-SK" dirty="0"/>
              <a:t>„implementácia“: po navštívení </a:t>
            </a:r>
            <a:r>
              <a:rPr lang="en-US" dirty="0"/>
              <a:t>ka</a:t>
            </a:r>
            <a:r>
              <a:rPr lang="sk-SK" dirty="0" err="1"/>
              <a:t>ždého</a:t>
            </a:r>
            <a:r>
              <a:rPr lang="sk-SK" dirty="0"/>
              <a:t> vrcholu navštívime </a:t>
            </a:r>
            <a:r>
              <a:rPr lang="sk-SK" b="1" dirty="0"/>
              <a:t>aj</a:t>
            </a:r>
            <a:r>
              <a:rPr lang="sk-SK" dirty="0"/>
              <a:t> </a:t>
            </a:r>
            <a:r>
              <a:rPr lang="sk-SK" b="1" dirty="0"/>
              <a:t>všetkých</a:t>
            </a:r>
            <a:r>
              <a:rPr lang="sk-SK" dirty="0"/>
              <a:t> jeho susedov</a:t>
            </a:r>
          </a:p>
        </p:txBody>
      </p:sp>
      <p:sp>
        <p:nvSpPr>
          <p:cNvPr id="14340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1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4343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4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45" name="Straight Connector 38"/>
          <p:cNvCxnSpPr>
            <a:cxnSpLocks noChangeShapeType="1"/>
            <a:stCxn id="14341" idx="7"/>
            <a:endCxn id="14342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6" name="Straight Connector 39"/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Straight Connector 40"/>
          <p:cNvCxnSpPr>
            <a:cxnSpLocks noChangeShapeType="1"/>
            <a:stCxn id="14340" idx="7"/>
            <a:endCxn id="14342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Straight Connector 41"/>
          <p:cNvCxnSpPr>
            <a:cxnSpLocks noChangeShapeType="1"/>
            <a:stCxn id="14340" idx="6"/>
            <a:endCxn id="14344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Straight Connector 42"/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4355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56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57" name="Straight Connector 50"/>
          <p:cNvCxnSpPr>
            <a:cxnSpLocks noChangeShapeType="1"/>
            <a:stCxn id="14356" idx="1"/>
            <a:endCxn id="14355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Connector 8"/>
          <p:cNvCxnSpPr>
            <a:cxnSpLocks noChangeShapeType="1"/>
            <a:stCxn id="15365" idx="7"/>
            <a:endCxn id="15366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Straight Connector 9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Straight Connector 10"/>
          <p:cNvCxnSpPr>
            <a:cxnSpLocks noChangeShapeType="1"/>
            <a:stCxn id="15364" idx="0"/>
            <a:endCxn id="15366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Straight Connector 11"/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Straight Connector 36"/>
          <p:cNvCxnSpPr>
            <a:cxnSpLocks noChangeShapeType="1"/>
            <a:stCxn id="15364" idx="6"/>
            <a:endCxn id="15368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4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75" name="Straight Connector 43"/>
          <p:cNvCxnSpPr>
            <a:cxnSpLocks noChangeShapeType="1"/>
            <a:stCxn id="15374" idx="0"/>
            <a:endCxn id="15365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Straight Connector 46"/>
          <p:cNvCxnSpPr>
            <a:cxnSpLocks noChangeShapeType="1"/>
            <a:stCxn id="15374" idx="7"/>
            <a:endCxn id="15364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8" name="Straight Connector 8"/>
          <p:cNvCxnSpPr>
            <a:cxnSpLocks noChangeShapeType="1"/>
            <a:stCxn id="17" idx="6"/>
            <a:endCxn id="15366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17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3" name="Straight Connector 8"/>
          <p:cNvCxnSpPr>
            <a:cxnSpLocks noChangeShapeType="1"/>
            <a:stCxn id="16389" idx="7"/>
            <a:endCxn id="16390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Straight Connector 9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Straight Connector 10"/>
          <p:cNvCxnSpPr>
            <a:cxnSpLocks noChangeShapeType="1"/>
            <a:stCxn id="16388" idx="0"/>
            <a:endCxn id="16390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1"/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36"/>
          <p:cNvCxnSpPr>
            <a:cxnSpLocks noChangeShapeType="1"/>
            <a:stCxn id="16388" idx="6"/>
            <a:endCxn id="16392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9" name="Straight Connector 43"/>
          <p:cNvCxnSpPr>
            <a:cxnSpLocks noChangeShapeType="1"/>
            <a:stCxn id="16398" idx="0"/>
            <a:endCxn id="16389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Straight Connector 46"/>
          <p:cNvCxnSpPr>
            <a:cxnSpLocks noChangeShapeType="1"/>
            <a:stCxn id="16398" idx="7"/>
            <a:endCxn id="16388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16390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17" name="Straight Connector 8"/>
          <p:cNvCxnSpPr>
            <a:cxnSpLocks noChangeShapeType="1"/>
            <a:stCxn id="17413" idx="7"/>
            <a:endCxn id="17414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9"/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9" name="Straight Connector 10"/>
          <p:cNvCxnSpPr>
            <a:cxnSpLocks noChangeShapeType="1"/>
            <a:stCxn id="17412" idx="0"/>
            <a:endCxn id="17414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Straight Connector 11"/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21" name="Straight Connector 36"/>
          <p:cNvCxnSpPr>
            <a:cxnSpLocks noChangeShapeType="1"/>
            <a:stCxn id="17412" idx="6"/>
            <a:endCxn id="17416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23" name="Straight Connector 43"/>
          <p:cNvCxnSpPr>
            <a:cxnSpLocks noChangeShapeType="1"/>
            <a:stCxn id="17422" idx="0"/>
            <a:endCxn id="17413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Straight Connector 46"/>
          <p:cNvCxnSpPr>
            <a:cxnSpLocks noChangeShapeType="1"/>
            <a:stCxn id="17422" idx="7"/>
            <a:endCxn id="17412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13" y="5643563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7414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1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1" name="Straight Connector 8"/>
          <p:cNvCxnSpPr>
            <a:cxnSpLocks noChangeShapeType="1"/>
            <a:stCxn id="18437" idx="7"/>
            <a:endCxn id="18438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2" name="Straight Connector 9"/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3" name="Straight Connector 10"/>
          <p:cNvCxnSpPr>
            <a:cxnSpLocks noChangeShapeType="1"/>
            <a:stCxn id="18436" idx="0"/>
            <a:endCxn id="18438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Straight Connector 11"/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5" name="Straight Connector 36"/>
          <p:cNvCxnSpPr>
            <a:cxnSpLocks noChangeShapeType="1"/>
            <a:stCxn id="18436" idx="6"/>
            <a:endCxn id="18440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446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7" name="Straight Connector 43"/>
          <p:cNvCxnSpPr>
            <a:cxnSpLocks noChangeShapeType="1"/>
            <a:stCxn id="18446" idx="0"/>
            <a:endCxn id="18437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Straight Connector 46"/>
          <p:cNvCxnSpPr>
            <a:cxnSpLocks noChangeShapeType="1"/>
            <a:stCxn id="18446" idx="7"/>
            <a:endCxn id="18436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8438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65" name="Straight Connector 8"/>
          <p:cNvCxnSpPr>
            <a:cxnSpLocks noChangeShapeType="1"/>
            <a:stCxn id="19461" idx="7"/>
            <a:endCxn id="19462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6" name="Straight Connector 9"/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7" name="Straight Connector 10"/>
          <p:cNvCxnSpPr>
            <a:cxnSpLocks noChangeShapeType="1"/>
            <a:stCxn id="19460" idx="0"/>
            <a:endCxn id="19462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1"/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9" name="Straight Connector 36"/>
          <p:cNvCxnSpPr>
            <a:cxnSpLocks noChangeShapeType="1"/>
            <a:stCxn id="19460" idx="6"/>
            <a:endCxn id="19464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9470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71" name="Straight Connector 43"/>
          <p:cNvCxnSpPr>
            <a:cxnSpLocks noChangeShapeType="1"/>
            <a:stCxn id="19470" idx="0"/>
            <a:endCxn id="19461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46"/>
          <p:cNvCxnSpPr>
            <a:cxnSpLocks noChangeShapeType="1"/>
            <a:stCxn id="19470" idx="7"/>
            <a:endCxn id="19460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803316" y="564598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9462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1411588" y="370217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Čo nie sú grafy ...</a:t>
            </a:r>
          </a:p>
        </p:txBody>
      </p:sp>
      <p:pic>
        <p:nvPicPr>
          <p:cNvPr id="5123" name="Picture 2" descr="http://teachers.greenville.k12.sc.us/sites/ekrezdor/Blinkies%20and%20Graphics/bar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500188"/>
            <a:ext cx="376713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museum.state.il.us/exhibits/ice_ages/Images/eccentricity_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00438"/>
            <a:ext cx="36671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 bwMode="auto">
          <a:xfrm>
            <a:off x="4977441" y="1474613"/>
            <a:ext cx="3624679" cy="1428214"/>
          </a:xfrm>
          <a:prstGeom prst="wedgeEllipseCallout">
            <a:avLst>
              <a:gd name="adj1" fmla="val 55187"/>
              <a:gd name="adj2" fmla="val 67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be</a:t>
            </a:r>
            <a:r>
              <a:rPr lang="sk-SK" dirty="0" err="1">
                <a:latin typeface="Trebuchet MS" pitchFamily="34" charset="0"/>
              </a:rPr>
              <a:t>žní</a:t>
            </a:r>
            <a:r>
              <a:rPr lang="sk-SK" dirty="0">
                <a:latin typeface="Trebuchet MS" pitchFamily="34" charset="0"/>
              </a:rPr>
              <a:t> ľudia ...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Breadth-first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(BFS)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dirty="0"/>
              <a:t>Použijeme rad</a:t>
            </a:r>
          </a:p>
          <a:p>
            <a:pPr lvl="1" eaLnBrk="1" hangingPunct="1"/>
            <a:r>
              <a:rPr lang="sk-SK" dirty="0"/>
              <a:t>obsahuje len navštívené vrcholy, ktorých susedov sme ešte z tohto vrcholu navštívili</a:t>
            </a:r>
            <a:endParaRPr lang="en-US" dirty="0"/>
          </a:p>
          <a:p>
            <a:pPr marL="625475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bfs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rad 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rad.poll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!</a:t>
            </a:r>
            <a:r>
              <a:rPr lang="sk-SK" sz="1600" dirty="0" err="1">
                <a:solidFill>
                  <a:srgbClr val="FF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(sused)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8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sk-SK" sz="1600" dirty="0" err="1">
                <a:solidFill>
                  <a:srgbClr val="0070C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70C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9784" y="3982241"/>
            <a:ext cx="260992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600" dirty="0" err="1">
                <a:solidFill>
                  <a:srgbClr val="008000"/>
                </a:solidFill>
                <a:ea typeface="MS Gothic" charset="-128"/>
              </a:rPr>
              <a:t>Navštívime</a:t>
            </a:r>
            <a:r>
              <a:rPr lang="cs-CZ" sz="1600" dirty="0">
                <a:solidFill>
                  <a:srgbClr val="008000"/>
                </a:solidFill>
                <a:ea typeface="MS Gothic" charset="-128"/>
              </a:rPr>
              <a:t> 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nenavštívených </a:t>
            </a:r>
            <a:r>
              <a:rPr lang="cs-CZ" sz="1600" dirty="0" err="1">
                <a:solidFill>
                  <a:srgbClr val="FF0000"/>
                </a:solidFill>
                <a:ea typeface="MS Gothic" charset="-128"/>
              </a:rPr>
              <a:t>susedov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 </a:t>
            </a:r>
            <a:r>
              <a:rPr lang="cs-CZ" sz="1600" dirty="0">
                <a:ea typeface="MS Gothic" charset="-128"/>
              </a:rPr>
              <a:t>a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pridáme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ich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do radu</a:t>
            </a:r>
            <a:r>
              <a:rPr lang="cs-CZ" sz="1600" dirty="0">
                <a:ea typeface="MS Gothic" charset="-128"/>
              </a:rPr>
              <a:t>, aby </a:t>
            </a:r>
            <a:r>
              <a:rPr lang="cs-CZ" sz="1600" dirty="0" err="1">
                <a:ea typeface="MS Gothic" charset="-128"/>
              </a:rPr>
              <a:t>sme</a:t>
            </a:r>
            <a:r>
              <a:rPr lang="cs-CZ" sz="1600" dirty="0">
                <a:ea typeface="MS Gothic" charset="-128"/>
              </a:rPr>
              <a:t> nezabudli navštívit aj </a:t>
            </a:r>
            <a:r>
              <a:rPr lang="cs-CZ" sz="1600" dirty="0" err="1">
                <a:ea typeface="MS Gothic" charset="-128"/>
              </a:rPr>
              <a:t>ich</a:t>
            </a:r>
            <a:r>
              <a:rPr lang="cs-CZ" sz="1600" dirty="0">
                <a:ea typeface="MS Gothic" charset="-128"/>
              </a:rPr>
              <a:t> </a:t>
            </a:r>
            <a:r>
              <a:rPr lang="cs-CZ" sz="1600" dirty="0" err="1">
                <a:ea typeface="MS Gothic" charset="-128"/>
              </a:rPr>
              <a:t>susedov</a:t>
            </a:r>
            <a:r>
              <a:rPr lang="cs-CZ" sz="16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BFS spustený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B,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sk-SK" i="1" dirty="0">
                <a:latin typeface="Times New Roman" pitchFamily="18" charset="0"/>
                <a:cs typeface="Times New Roman" pitchFamily="18" charset="0"/>
              </a:rPr>
              <a:t>C, D</a:t>
            </a:r>
            <a:r>
              <a:rPr lang="sk-SK" dirty="0"/>
              <a:t> alebo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dirty="0"/>
              <a:t> nikdy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nenavštívi vrchol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graf nie je súvislý</a:t>
            </a:r>
          </a:p>
          <a:p>
            <a:pPr eaLnBrk="1" hangingPunct="1">
              <a:spcAft>
                <a:spcPct val="0"/>
              </a:spcAft>
              <a:buFont typeface="Arial" charset="0"/>
              <a:buChar char="•"/>
            </a:pPr>
            <a:endParaRPr lang="sk-SK" dirty="0"/>
          </a:p>
          <a:p>
            <a:pPr eaLnBrk="1" hangingPunct="1"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</a:rPr>
              <a:t>Komponent grafu</a:t>
            </a:r>
          </a:p>
          <a:p>
            <a:pPr lvl="1" eaLnBrk="1" hangingPunct="1">
              <a:spcAft>
                <a:spcPct val="0"/>
              </a:spcAft>
            </a:pPr>
            <a:r>
              <a:rPr lang="sk-SK" b="1" dirty="0"/>
              <a:t>maximálny súvislý </a:t>
            </a:r>
            <a:r>
              <a:rPr lang="sk-SK" b="1" dirty="0" err="1"/>
              <a:t>podgraf</a:t>
            </a:r>
            <a:endParaRPr lang="sk-SK" b="1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množina vrcholov, ktoré sú navzájom prepojené cestami v grafe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na hľadanie komponentov ide použiť napr. BFS </a:t>
            </a:r>
            <a:r>
              <a:rPr lang="en-US" dirty="0"/>
              <a:t>(ale </a:t>
            </a:r>
            <a:r>
              <a:rPr lang="en-US" dirty="0" err="1"/>
              <a:t>aj</a:t>
            </a:r>
            <a:r>
              <a:rPr lang="en-US" dirty="0"/>
              <a:t> in</a:t>
            </a:r>
            <a:r>
              <a:rPr lang="sk-SK" dirty="0"/>
              <a:t>é algoritmy na testovanie súvislosti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7072313" y="26781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5929313" y="2749550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143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286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8318500" y="292417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37" name="Straight Connector 8"/>
          <p:cNvCxnSpPr>
            <a:cxnSpLocks noChangeShapeType="1"/>
            <a:stCxn id="22533" idx="7"/>
            <a:endCxn id="22534" idx="2"/>
          </p:cNvCxnSpPr>
          <p:nvPr/>
        </p:nvCxnSpPr>
        <p:spPr bwMode="auto">
          <a:xfrm rot="5400000" flipH="1" flipV="1">
            <a:off x="6237288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9"/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58063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10"/>
          <p:cNvCxnSpPr>
            <a:cxnSpLocks noChangeShapeType="1"/>
            <a:stCxn id="22532" idx="7"/>
            <a:endCxn id="22534" idx="4"/>
          </p:cNvCxnSpPr>
          <p:nvPr/>
        </p:nvCxnSpPr>
        <p:spPr bwMode="auto">
          <a:xfrm rot="16200000" flipV="1">
            <a:off x="6951663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11"/>
          <p:cNvCxnSpPr>
            <a:cxnSpLocks noChangeShapeType="1"/>
            <a:stCxn id="22532" idx="6"/>
            <a:endCxn id="22536" idx="2"/>
          </p:cNvCxnSpPr>
          <p:nvPr/>
        </p:nvCxnSpPr>
        <p:spPr bwMode="auto">
          <a:xfrm>
            <a:off x="7286625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12"/>
          <p:cNvCxnSpPr>
            <a:cxnSpLocks noChangeShapeType="1"/>
            <a:stCxn id="22536" idx="0"/>
            <a:endCxn id="22535" idx="4"/>
          </p:cNvCxnSpPr>
          <p:nvPr/>
        </p:nvCxnSpPr>
        <p:spPr bwMode="auto">
          <a:xfrm rot="16200000" flipV="1">
            <a:off x="8001001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786438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6750" y="3178175"/>
            <a:ext cx="3413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13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50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643438" y="1928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5138738" y="2746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49" name="Straight Connector 20"/>
          <p:cNvCxnSpPr>
            <a:cxnSpLocks noChangeShapeType="1"/>
            <a:stCxn id="22548" idx="1"/>
            <a:endCxn id="22547" idx="5"/>
          </p:cNvCxnSpPr>
          <p:nvPr/>
        </p:nvCxnSpPr>
        <p:spPr bwMode="auto">
          <a:xfrm rot="16200000" flipV="1">
            <a:off x="4664869" y="2272506"/>
            <a:ext cx="666750" cy="3444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/>
        </p:nvSpPr>
        <p:spPr>
          <a:xfrm>
            <a:off x="5108575" y="3000375"/>
            <a:ext cx="355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73575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714561" y="3680316"/>
            <a:ext cx="299812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dva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komponenty</a:t>
            </a:r>
            <a:r>
              <a:rPr lang="en-US" sz="1800" dirty="0">
                <a:latin typeface="Trebuchet MS" pitchFamily="34" charset="0"/>
              </a:rPr>
              <a:t> s</a:t>
            </a:r>
            <a:r>
              <a:rPr lang="sk-SK" sz="1800" dirty="0" err="1">
                <a:latin typeface="Trebuchet MS" pitchFamily="34" charset="0"/>
              </a:rPr>
              <a:t>úvislosti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5019" y="1497292"/>
            <a:ext cx="8574505" cy="53003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en-US" sz="3200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Graf je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ak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BFS prechod </a:t>
            </a:r>
            <a:r>
              <a:rPr lang="sk-SK" b="1" dirty="0">
                <a:solidFill>
                  <a:srgbClr val="FF0000"/>
                </a:solidFill>
              </a:rPr>
              <a:t>navštívi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všetky vrcholy </a:t>
            </a:r>
            <a:r>
              <a:rPr lang="sk-SK" dirty="0"/>
              <a:t>grafu</a:t>
            </a:r>
            <a:endParaRPr lang="en-US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sk-SK" sz="16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BFS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sk-SK" dirty="0"/>
              <a:t>žiť</a:t>
            </a:r>
            <a:r>
              <a:rPr lang="en-US" dirty="0"/>
              <a:t> </a:t>
            </a:r>
            <a:r>
              <a:rPr lang="sk-SK" dirty="0"/>
              <a:t>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výpočet </a:t>
            </a:r>
            <a:r>
              <a:rPr lang="sk-SK" b="1" dirty="0">
                <a:solidFill>
                  <a:srgbClr val="FF0000"/>
                </a:solidFill>
              </a:rPr>
              <a:t>najkratšej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cesty</a:t>
            </a:r>
            <a:r>
              <a:rPr lang="sk-SK" dirty="0"/>
              <a:t> z daného vrcholu</a:t>
            </a:r>
            <a:r>
              <a:rPr lang="en-US" dirty="0"/>
              <a:t> </a:t>
            </a:r>
            <a:r>
              <a:rPr lang="sk-SK" dirty="0"/>
              <a:t>do všetkých ostatných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Červené hrany </a:t>
            </a:r>
            <a:r>
              <a:rPr lang="en-US" dirty="0"/>
              <a:t>(</a:t>
            </a:r>
            <a:r>
              <a:rPr lang="en-US" dirty="0" err="1"/>
              <a:t>obja</a:t>
            </a:r>
            <a:r>
              <a:rPr lang="sk-SK" dirty="0" err="1"/>
              <a:t>viteľské</a:t>
            </a:r>
            <a:r>
              <a:rPr lang="sk-SK" dirty="0"/>
              <a:t> hrany</a:t>
            </a:r>
            <a:r>
              <a:rPr lang="en-US" dirty="0"/>
              <a:t>) </a:t>
            </a:r>
            <a:r>
              <a:rPr lang="sk-SK" dirty="0"/>
              <a:t>vytvárajú </a:t>
            </a:r>
            <a:r>
              <a:rPr lang="sk-SK" dirty="0">
                <a:solidFill>
                  <a:srgbClr val="FF0000"/>
                </a:solidFill>
              </a:rPr>
              <a:t>súvislý </a:t>
            </a:r>
            <a:r>
              <a:rPr lang="en-US" dirty="0" err="1">
                <a:solidFill>
                  <a:srgbClr val="FF0000"/>
                </a:solidFill>
              </a:rPr>
              <a:t>podgraf</a:t>
            </a:r>
            <a:r>
              <a:rPr lang="sk-SK" dirty="0">
                <a:solidFill>
                  <a:srgbClr val="FF0000"/>
                </a:solidFill>
              </a:rPr>
              <a:t> bez cyklov</a:t>
            </a:r>
            <a:r>
              <a:rPr lang="en-US" dirty="0"/>
              <a:t>: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</a:t>
            </a:r>
            <a:r>
              <a:rPr lang="en-US" dirty="0" err="1"/>
              <a:t>inim</a:t>
            </a:r>
            <a:r>
              <a:rPr lang="sk-SK" dirty="0" err="1"/>
              <a:t>álna</a:t>
            </a:r>
            <a:r>
              <a:rPr lang="sk-SK" dirty="0"/>
              <a:t> množina hrán, ktoré musíme zachovať, aby graf ešte ostal súvislý</a:t>
            </a: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6015577" y="3078433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4658264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6087014" y="1863996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8515889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7444327" y="3508646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1" name="Straight Connector 8"/>
          <p:cNvCxnSpPr>
            <a:cxnSpLocks noChangeShapeType="1"/>
            <a:stCxn id="23557" idx="7"/>
            <a:endCxn id="23558" idx="2"/>
          </p:cNvCxnSpPr>
          <p:nvPr/>
        </p:nvCxnSpPr>
        <p:spPr bwMode="auto">
          <a:xfrm flipV="1">
            <a:off x="4841192" y="1971152"/>
            <a:ext cx="1245822" cy="56716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2" name="Straight Connector 9"/>
          <p:cNvCxnSpPr>
            <a:cxnSpLocks noChangeShapeType="1"/>
            <a:stCxn id="23558" idx="6"/>
            <a:endCxn id="23559" idx="2"/>
          </p:cNvCxnSpPr>
          <p:nvPr/>
        </p:nvCxnSpPr>
        <p:spPr bwMode="auto">
          <a:xfrm>
            <a:off x="6301327" y="1971152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3" name="Straight Connector 10"/>
          <p:cNvCxnSpPr>
            <a:cxnSpLocks noChangeShapeType="1"/>
            <a:stCxn id="23556" idx="0"/>
            <a:endCxn id="23558" idx="4"/>
          </p:cNvCxnSpPr>
          <p:nvPr/>
        </p:nvCxnSpPr>
        <p:spPr bwMode="auto">
          <a:xfrm flipV="1">
            <a:off x="6122733" y="2078308"/>
            <a:ext cx="71438" cy="1000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1"/>
          <p:cNvCxnSpPr>
            <a:cxnSpLocks noChangeShapeType="1"/>
            <a:stCxn id="23560" idx="0"/>
            <a:endCxn id="23559" idx="4"/>
          </p:cNvCxnSpPr>
          <p:nvPr/>
        </p:nvCxnSpPr>
        <p:spPr bwMode="auto">
          <a:xfrm flipV="1">
            <a:off x="7551483" y="2721246"/>
            <a:ext cx="1071563" cy="7874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5" name="Straight Connector 12"/>
          <p:cNvCxnSpPr>
            <a:cxnSpLocks noChangeShapeType="1"/>
            <a:stCxn id="23556" idx="6"/>
            <a:endCxn id="23560" idx="1"/>
          </p:cNvCxnSpPr>
          <p:nvPr/>
        </p:nvCxnSpPr>
        <p:spPr bwMode="auto">
          <a:xfrm>
            <a:off x="6229889" y="3185590"/>
            <a:ext cx="1245823" cy="354441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6" name="Oval 13"/>
          <p:cNvSpPr>
            <a:spLocks noChangeArrowheads="1"/>
          </p:cNvSpPr>
          <p:nvPr/>
        </p:nvSpPr>
        <p:spPr bwMode="auto">
          <a:xfrm>
            <a:off x="4586827" y="3651521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7" name="Straight Connector 14"/>
          <p:cNvCxnSpPr>
            <a:cxnSpLocks noChangeShapeType="1"/>
            <a:stCxn id="23566" idx="0"/>
            <a:endCxn id="23557" idx="4"/>
          </p:cNvCxnSpPr>
          <p:nvPr/>
        </p:nvCxnSpPr>
        <p:spPr bwMode="auto">
          <a:xfrm flipV="1">
            <a:off x="4693983" y="2721246"/>
            <a:ext cx="71438" cy="9302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8" name="Straight Connector 15"/>
          <p:cNvCxnSpPr>
            <a:cxnSpLocks noChangeShapeType="1"/>
            <a:stCxn id="23566" idx="7"/>
            <a:endCxn id="23556" idx="2"/>
          </p:cNvCxnSpPr>
          <p:nvPr/>
        </p:nvCxnSpPr>
        <p:spPr bwMode="auto">
          <a:xfrm flipV="1">
            <a:off x="4769754" y="3185590"/>
            <a:ext cx="1245823" cy="49731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8515889" y="2078308"/>
            <a:ext cx="3349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4327" y="3794396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4" y="1435371"/>
            <a:ext cx="334963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827" y="2006871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4139" y="3364183"/>
            <a:ext cx="334963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1902" y="3865833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4284452" y="1684669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6" name="Straight Connector 8"/>
          <p:cNvCxnSpPr>
            <a:cxnSpLocks noChangeShapeType="1"/>
            <a:stCxn id="25" idx="6"/>
            <a:endCxn id="23558" idx="1"/>
          </p:cNvCxnSpPr>
          <p:nvPr/>
        </p:nvCxnSpPr>
        <p:spPr bwMode="auto">
          <a:xfrm>
            <a:off x="4498765" y="1791826"/>
            <a:ext cx="1619634" cy="10355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194648" y="1724926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8" name="Straight Connector 8"/>
          <p:cNvCxnSpPr>
            <a:cxnSpLocks noChangeShapeType="1"/>
            <a:stCxn id="27" idx="6"/>
            <a:endCxn id="25" idx="2"/>
          </p:cNvCxnSpPr>
          <p:nvPr/>
        </p:nvCxnSpPr>
        <p:spPr bwMode="auto">
          <a:xfrm flipV="1">
            <a:off x="3408961" y="1791826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" name="TextBox 36"/>
          <p:cNvSpPr txBox="1"/>
          <p:nvPr/>
        </p:nvSpPr>
        <p:spPr>
          <a:xfrm>
            <a:off x="4247521" y="1210366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341" y="1348389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Kostra grafu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6886575" cy="29035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GB" b="1" dirty="0" err="1">
                <a:solidFill>
                  <a:srgbClr val="FF0000"/>
                </a:solidFill>
              </a:rPr>
              <a:t>Kostra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grafu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je </a:t>
            </a:r>
            <a:r>
              <a:rPr lang="en-GB" dirty="0" err="1"/>
              <a:t>tak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podmnožina</a:t>
            </a:r>
            <a:r>
              <a:rPr lang="sk-SK" dirty="0"/>
              <a:t> T </a:t>
            </a:r>
            <a:r>
              <a:rPr lang="sk-SK" b="1" dirty="0">
                <a:solidFill>
                  <a:srgbClr val="FF0000"/>
                </a:solidFill>
              </a:rPr>
              <a:t>hrán</a:t>
            </a:r>
            <a:r>
              <a:rPr lang="sk-SK" dirty="0"/>
              <a:t> grafu G, že platí: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/>
              <a:t>Medzi každými 2 vrcholmi grafu </a:t>
            </a:r>
            <a:r>
              <a:rPr lang="sk-SK" dirty="0">
                <a:solidFill>
                  <a:srgbClr val="FF0000"/>
                </a:solidFill>
              </a:rPr>
              <a:t>existuje cesta</a:t>
            </a:r>
            <a:r>
              <a:rPr lang="sk-SK" dirty="0"/>
              <a:t> využívajúca len hrany kostry T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>
                <a:solidFill>
                  <a:srgbClr val="FF0000"/>
                </a:solidFill>
              </a:rPr>
              <a:t>Odobratím</a:t>
            </a:r>
            <a:r>
              <a:rPr lang="sk-SK" dirty="0"/>
              <a:t> </a:t>
            </a:r>
            <a:r>
              <a:rPr lang="sk-SK" dirty="0" err="1"/>
              <a:t>ľu</a:t>
            </a:r>
            <a:r>
              <a:rPr lang="en-GB" dirty="0"/>
              <a:t>b</a:t>
            </a:r>
            <a:r>
              <a:rPr lang="sk-SK" dirty="0" err="1"/>
              <a:t>ovoľnej</a:t>
            </a:r>
            <a:r>
              <a:rPr lang="sk-SK" dirty="0"/>
              <a:t> hrany kostry už vlastnosť 1 </a:t>
            </a:r>
            <a:r>
              <a:rPr lang="sk-SK" dirty="0">
                <a:solidFill>
                  <a:srgbClr val="FF0000"/>
                </a:solidFill>
              </a:rPr>
              <a:t>nebude platiť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24580" name="Picture 5" descr="ske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2" y="1824217"/>
            <a:ext cx="24082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340" y="4464898"/>
            <a:ext cx="8574505" cy="18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Kostra grafu – minimálna množina hrán grafu, ktorá „drží graf pokope“</a:t>
            </a:r>
          </a:p>
          <a:p>
            <a:pPr marL="987425" lvl="1" indent="-36195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lang="sk-SK" sz="24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graf môže mať veľa kostier</a:t>
            </a:r>
            <a:endParaRPr lang="en-US" sz="2400" kern="0" dirty="0">
              <a:solidFill>
                <a:srgbClr val="2B3212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Objaviteľské hrany v BFS definujú </a:t>
            </a:r>
            <a:r>
              <a:rPr lang="sk-SK" sz="2800" b="1" kern="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BFS kostru</a:t>
            </a:r>
            <a:endParaRPr lang="en-US" sz="28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Aplikácie BFS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Sociálna sieť </a:t>
            </a:r>
            <a:r>
              <a:rPr lang="sk-SK" dirty="0"/>
              <a:t>– nájdenie sociálnej vzdialenosti medzi osobami</a:t>
            </a:r>
          </a:p>
          <a:p>
            <a:pPr lvl="1" eaLnBrk="1" hangingPunct="1"/>
            <a:r>
              <a:rPr lang="sk-SK" dirty="0"/>
              <a:t>fenomén malého sveta – </a:t>
            </a:r>
            <a:r>
              <a:rPr lang="sk-SK" dirty="0" err="1"/>
              <a:t>six</a:t>
            </a:r>
            <a:r>
              <a:rPr lang="sk-SK" dirty="0"/>
              <a:t> </a:t>
            </a:r>
            <a:r>
              <a:rPr lang="sk-SK" dirty="0" err="1"/>
              <a:t>degrees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separation</a:t>
            </a:r>
            <a:endParaRPr lang="sk-SK" dirty="0"/>
          </a:p>
          <a:p>
            <a:pPr eaLnBrk="1" hangingPunct="1"/>
            <a:r>
              <a:rPr lang="sk-SK" b="1" dirty="0"/>
              <a:t>Sieť dopravných spojení </a:t>
            </a:r>
            <a:r>
              <a:rPr lang="sk-SK" dirty="0"/>
              <a:t>– nájdenie spojenia s minimálnym počtom prestupov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vrchol</a:t>
            </a:r>
            <a:r>
              <a:rPr lang="en-US" dirty="0"/>
              <a:t> – </a:t>
            </a:r>
            <a:r>
              <a:rPr lang="en-US" dirty="0" err="1"/>
              <a:t>stanica</a:t>
            </a:r>
            <a:r>
              <a:rPr lang="en-US" dirty="0"/>
              <a:t>, </a:t>
            </a:r>
            <a:r>
              <a:rPr lang="en-US" dirty="0" err="1"/>
              <a:t>hrana</a:t>
            </a:r>
            <a:r>
              <a:rPr lang="en-US" dirty="0"/>
              <a:t> – </a:t>
            </a:r>
            <a:r>
              <a:rPr lang="en-US" dirty="0" err="1"/>
              <a:t>dopravn</a:t>
            </a:r>
            <a:r>
              <a:rPr lang="sk-SK" dirty="0"/>
              <a:t>é spojenie</a:t>
            </a:r>
            <a:endParaRPr lang="en-US" dirty="0"/>
          </a:p>
          <a:p>
            <a:pPr eaLnBrk="1" hangingPunct="1"/>
            <a:r>
              <a:rPr lang="sk-SK" b="1" dirty="0" err="1"/>
              <a:t>Komunik</a:t>
            </a:r>
            <a:r>
              <a:rPr lang="en-US" b="1" dirty="0"/>
              <a:t>a</a:t>
            </a:r>
            <a:r>
              <a:rPr lang="sk-SK" b="1" dirty="0" err="1"/>
              <a:t>čná</a:t>
            </a:r>
            <a:r>
              <a:rPr lang="sk-SK" b="1" dirty="0"/>
              <a:t> sieť</a:t>
            </a:r>
          </a:p>
          <a:p>
            <a:pPr lvl="1" eaLnBrk="1" hangingPunct="1"/>
            <a:r>
              <a:rPr lang="sk-SK" dirty="0"/>
              <a:t>nájdenie minimálnej množiny spojení na </a:t>
            </a:r>
            <a:r>
              <a:rPr lang="sk-SK" dirty="0" err="1"/>
              <a:t>upgrade</a:t>
            </a:r>
            <a:r>
              <a:rPr lang="sk-SK" dirty="0"/>
              <a:t>, aby medzi každými 2 uzlami bolo spojenie po upgradovaných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optick</a:t>
            </a:r>
            <a:r>
              <a:rPr lang="sk-SK" dirty="0" err="1"/>
              <a:t>ých</a:t>
            </a:r>
            <a:r>
              <a:rPr lang="en-US" dirty="0"/>
              <a:t>) link</a:t>
            </a:r>
            <a:r>
              <a:rPr lang="sk-SK" dirty="0"/>
              <a:t>ách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Prehľadávanie do hĺbky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hĺbky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depth-first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 DFS</a:t>
            </a:r>
          </a:p>
          <a:p>
            <a:pPr eaLnBrk="1" hangingPunct="1"/>
            <a:r>
              <a:rPr lang="sk-SK" b="1" dirty="0"/>
              <a:t>Stratégia</a:t>
            </a:r>
            <a:r>
              <a:rPr lang="sk-SK" dirty="0"/>
              <a:t> návštevy vrcholu: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o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k-SK" dirty="0">
                <a:solidFill>
                  <a:srgbClr val="FF0000"/>
                </a:solidFill>
              </a:rPr>
              <a:t>č </a:t>
            </a:r>
            <a:r>
              <a:rPr lang="sk-SK" dirty="0"/>
              <a:t>vrchol ako navštívený</a:t>
            </a:r>
          </a:p>
          <a:p>
            <a:pPr lvl="1" eaLnBrk="1" hangingPunct="1"/>
            <a:r>
              <a:rPr lang="sk-SK" dirty="0"/>
              <a:t>postupne </a:t>
            </a:r>
            <a:r>
              <a:rPr lang="sk-SK" dirty="0">
                <a:solidFill>
                  <a:srgbClr val="FF0000"/>
                </a:solidFill>
              </a:rPr>
              <a:t>navštív</a:t>
            </a:r>
            <a:r>
              <a:rPr lang="sk-SK" dirty="0"/>
              <a:t> všetky jeho susedné nenavštívené vrcholy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sk-SK" dirty="0" err="1">
                <a:solidFill>
                  <a:srgbClr val="FF0000"/>
                </a:solidFill>
              </a:rPr>
              <a:t>áť</a:t>
            </a:r>
            <a:r>
              <a:rPr lang="sk-SK" dirty="0">
                <a:solidFill>
                  <a:srgbClr val="FF0000"/>
                </a:solidFill>
              </a:rPr>
              <a:t> sa </a:t>
            </a:r>
            <a:r>
              <a:rPr lang="sk-SK" dirty="0"/>
              <a:t>do vrcholu, z ktorého si sem prišiel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 err="1"/>
              <a:t>Narozdiel</a:t>
            </a:r>
            <a:r>
              <a:rPr lang="sk-SK" dirty="0"/>
              <a:t> od BFS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vlna</a:t>
            </a:r>
            <a:r>
              <a:rPr lang="en-US" dirty="0"/>
              <a:t> </a:t>
            </a:r>
            <a:r>
              <a:rPr lang="sk-SK" dirty="0"/>
              <a:t>šíriaca sa v grafe“</a:t>
            </a:r>
            <a:r>
              <a:rPr lang="en-US" dirty="0"/>
              <a:t>)</a:t>
            </a:r>
            <a:r>
              <a:rPr lang="sk-SK" dirty="0"/>
              <a:t> je DFS predstaviteľné ako „</a:t>
            </a:r>
            <a:r>
              <a:rPr lang="sk-SK" dirty="0">
                <a:solidFill>
                  <a:srgbClr val="FF0000"/>
                </a:solidFill>
              </a:rPr>
              <a:t>putovanie v grafe</a:t>
            </a:r>
            <a:r>
              <a:rPr lang="sk-SK" dirty="0"/>
              <a:t>“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57" name="Straight Connector 8"/>
          <p:cNvCxnSpPr>
            <a:cxnSpLocks noChangeShapeType="1"/>
            <a:stCxn id="27653" idx="7"/>
            <a:endCxn id="2765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Straight Connector 9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9" name="Straight Connector 10"/>
          <p:cNvCxnSpPr>
            <a:cxnSpLocks noChangeShapeType="1"/>
            <a:stCxn id="27652" idx="0"/>
            <a:endCxn id="2765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Straight Connector 11"/>
          <p:cNvCxnSpPr>
            <a:cxnSpLocks noChangeShapeType="1"/>
            <a:stCxn id="27656" idx="0"/>
            <a:endCxn id="2765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12"/>
          <p:cNvCxnSpPr>
            <a:cxnSpLocks noChangeShapeType="1"/>
            <a:stCxn id="27652" idx="6"/>
            <a:endCxn id="2765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63" name="Straight Connector 14"/>
          <p:cNvCxnSpPr>
            <a:cxnSpLocks noChangeShapeType="1"/>
            <a:stCxn id="27662" idx="0"/>
            <a:endCxn id="2765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4" name="Straight Connector 15"/>
          <p:cNvCxnSpPr>
            <a:cxnSpLocks noChangeShapeType="1"/>
            <a:stCxn id="27662" idx="7"/>
            <a:endCxn id="2765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2765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1" name="Straight Connector 8"/>
          <p:cNvCxnSpPr>
            <a:cxnSpLocks noChangeShapeType="1"/>
            <a:stCxn id="28677" idx="7"/>
            <a:endCxn id="28678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Straight Connector 9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Straight Connector 10"/>
          <p:cNvCxnSpPr>
            <a:cxnSpLocks noChangeShapeType="1"/>
            <a:stCxn id="28676" idx="0"/>
            <a:endCxn id="28678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Straight Connector 11"/>
          <p:cNvCxnSpPr>
            <a:cxnSpLocks noChangeShapeType="1"/>
            <a:stCxn id="28680" idx="0"/>
            <a:endCxn id="28679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5" name="Straight Connector 12"/>
          <p:cNvCxnSpPr>
            <a:cxnSpLocks noChangeShapeType="1"/>
            <a:stCxn id="28676" idx="6"/>
            <a:endCxn id="28680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7" name="Straight Connector 14"/>
          <p:cNvCxnSpPr>
            <a:cxnSpLocks noChangeShapeType="1"/>
            <a:stCxn id="28686" idx="0"/>
            <a:endCxn id="28677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8" name="Straight Connector 15"/>
          <p:cNvCxnSpPr>
            <a:cxnSpLocks noChangeShapeType="1"/>
            <a:stCxn id="28686" idx="7"/>
            <a:endCxn id="28676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0" name="Straight Connector 8"/>
          <p:cNvCxnSpPr>
            <a:cxnSpLocks noChangeShapeType="1"/>
            <a:stCxn id="19" idx="6"/>
            <a:endCxn id="28678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9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5" name="Straight Connector 8"/>
          <p:cNvCxnSpPr>
            <a:cxnSpLocks noChangeShapeType="1"/>
            <a:stCxn id="29701" idx="7"/>
            <a:endCxn id="29702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Straight Connector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10"/>
          <p:cNvCxnSpPr>
            <a:cxnSpLocks noChangeShapeType="1"/>
            <a:stCxn id="29700" idx="0"/>
            <a:endCxn id="29702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Straight Connector 11"/>
          <p:cNvCxnSpPr>
            <a:cxnSpLocks noChangeShapeType="1"/>
            <a:stCxn id="29704" idx="0"/>
            <a:endCxn id="29703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9" name="Straight Connector 12"/>
          <p:cNvCxnSpPr>
            <a:cxnSpLocks noChangeShapeType="1"/>
            <a:stCxn id="29700" idx="6"/>
            <a:endCxn id="29704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11" name="Straight Connector 14"/>
          <p:cNvCxnSpPr>
            <a:cxnSpLocks noChangeShapeType="1"/>
            <a:stCxn id="29710" idx="0"/>
            <a:endCxn id="29701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Straight Connector 15"/>
          <p:cNvCxnSpPr>
            <a:cxnSpLocks noChangeShapeType="1"/>
            <a:stCxn id="29710" idx="7"/>
            <a:endCxn id="29700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29702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20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Graphs are everywhere</a:t>
            </a:r>
            <a:r>
              <a:rPr lang="en-US"/>
              <a:t>!</a:t>
            </a:r>
            <a:endParaRPr lang="sk-S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357313"/>
            <a:ext cx="35099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www.multimex.sk/images/facebook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7563"/>
            <a:ext cx="27622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www.manchesterairport.co.uk/manweb.nsf/AttachmentsByTitle/map_road.gif/$FILE/map_r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85938"/>
            <a:ext cx="4725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 bwMode="auto">
          <a:xfrm>
            <a:off x="5348377" y="4546120"/>
            <a:ext cx="3348633" cy="1861006"/>
          </a:xfrm>
          <a:prstGeom prst="wedgeEllipseCallout">
            <a:avLst>
              <a:gd name="adj1" fmla="val 46734"/>
              <a:gd name="adj2" fmla="val 666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informatici a matematici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9" name="Straight Connector 8"/>
          <p:cNvCxnSpPr>
            <a:cxnSpLocks noChangeShapeType="1"/>
            <a:stCxn id="30725" idx="7"/>
            <a:endCxn id="30726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Straight Connector 9"/>
          <p:cNvCxnSpPr>
            <a:cxnSpLocks noChangeShapeType="1"/>
            <a:stCxn id="30726" idx="6"/>
            <a:endCxn id="30727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Straight Connector 10"/>
          <p:cNvCxnSpPr>
            <a:cxnSpLocks noChangeShapeType="1"/>
            <a:stCxn id="30724" idx="0"/>
            <a:endCxn id="30726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2" name="Straight Connector 11"/>
          <p:cNvCxnSpPr>
            <a:cxnSpLocks noChangeShapeType="1"/>
            <a:stCxn id="30728" idx="0"/>
            <a:endCxn id="30727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3" name="Straight Connector 12"/>
          <p:cNvCxnSpPr>
            <a:cxnSpLocks noChangeShapeType="1"/>
            <a:stCxn id="30724" idx="6"/>
            <a:endCxn id="30728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5" name="Straight Connector 14"/>
          <p:cNvCxnSpPr>
            <a:cxnSpLocks noChangeShapeType="1"/>
            <a:stCxn id="30734" idx="0"/>
            <a:endCxn id="30725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15"/>
          <p:cNvCxnSpPr>
            <a:cxnSpLocks noChangeShapeType="1"/>
            <a:stCxn id="30734" idx="7"/>
            <a:endCxn id="30724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30726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4" name="Straight Connector 8"/>
          <p:cNvCxnSpPr>
            <a:cxnSpLocks noChangeShapeType="1"/>
            <a:stCxn id="23" idx="6"/>
            <a:endCxn id="21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3" name="Straight Connector 8"/>
          <p:cNvCxnSpPr>
            <a:cxnSpLocks noChangeShapeType="1"/>
            <a:stCxn id="31749" idx="7"/>
            <a:endCxn id="31750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4" name="Straight Connector 9"/>
          <p:cNvCxnSpPr>
            <a:cxnSpLocks noChangeShapeType="1"/>
            <a:stCxn id="31750" idx="6"/>
            <a:endCxn id="31751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10"/>
          <p:cNvCxnSpPr>
            <a:cxnSpLocks noChangeShapeType="1"/>
            <a:stCxn id="31748" idx="0"/>
            <a:endCxn id="31750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6" name="Straight Connector 11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7" name="Straight Connector 12"/>
          <p:cNvCxnSpPr>
            <a:cxnSpLocks noChangeShapeType="1"/>
            <a:stCxn id="31748" idx="6"/>
            <a:endCxn id="31752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9" name="Straight Connector 14"/>
          <p:cNvCxnSpPr>
            <a:cxnSpLocks noChangeShapeType="1"/>
            <a:stCxn id="31758" idx="0"/>
            <a:endCxn id="31749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15"/>
          <p:cNvCxnSpPr>
            <a:cxnSpLocks noChangeShapeType="1"/>
            <a:stCxn id="31758" idx="7"/>
            <a:endCxn id="31748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1750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26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 flipV="1">
            <a:off x="4554747" y="3709358"/>
            <a:ext cx="2009952" cy="14548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15821" y="504328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3209025" y="2475781"/>
            <a:ext cx="1026545" cy="333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1075" y="232596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2009951" y="1802920"/>
            <a:ext cx="750501" cy="954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1074" y="263651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820170" y="1708029"/>
            <a:ext cx="1966825" cy="10149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1293" y="260201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…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n</a:t>
            </a:r>
            <a:r>
              <a:rPr lang="sk-SK" dirty="0" err="1"/>
              <a:t>ás</a:t>
            </a:r>
            <a:r>
              <a:rPr lang="sk-SK" dirty="0"/>
              <a:t> je plný vzťahov</a:t>
            </a:r>
            <a:r>
              <a:rPr lang="en-US" dirty="0"/>
              <a:t> – bin</a:t>
            </a:r>
            <a:r>
              <a:rPr lang="sk-SK" dirty="0" err="1"/>
              <a:t>árnych</a:t>
            </a:r>
            <a:r>
              <a:rPr lang="sk-SK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sk-SK" b="1" dirty="0" err="1">
                <a:solidFill>
                  <a:srgbClr val="FF0000"/>
                </a:solidFill>
              </a:rPr>
              <a:t>ácií</a:t>
            </a:r>
            <a:r>
              <a:rPr lang="sk-SK" b="1" dirty="0">
                <a:solidFill>
                  <a:srgbClr val="FF0000"/>
                </a:solidFill>
              </a:rPr>
              <a:t> medzi objektmi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Príklady:</a:t>
            </a:r>
          </a:p>
          <a:p>
            <a:pPr lvl="1" eaLnBrk="1" hangingPunct="1"/>
            <a:r>
              <a:rPr lang="sk-SK" b="1" dirty="0"/>
              <a:t>objekt: </a:t>
            </a:r>
            <a:r>
              <a:rPr lang="sk-SK" dirty="0"/>
              <a:t>človek, </a:t>
            </a:r>
            <a:r>
              <a:rPr lang="sk-SK" b="1" dirty="0"/>
              <a:t>relácia</a:t>
            </a:r>
            <a:r>
              <a:rPr lang="sk-SK" dirty="0"/>
              <a:t>: poznať sa</a:t>
            </a:r>
          </a:p>
          <a:p>
            <a:pPr lvl="1" eaLnBrk="1" hangingPunct="1"/>
            <a:r>
              <a:rPr lang="sk-SK" b="1" dirty="0"/>
              <a:t>objekt</a:t>
            </a:r>
            <a:r>
              <a:rPr lang="sk-SK" dirty="0"/>
              <a:t>: mesto, </a:t>
            </a:r>
            <a:r>
              <a:rPr lang="sk-SK" b="1" dirty="0"/>
              <a:t>relácia</a:t>
            </a:r>
            <a:r>
              <a:rPr lang="sk-SK" dirty="0"/>
              <a:t>: byť spojený priamou cestou</a:t>
            </a:r>
          </a:p>
          <a:p>
            <a:pPr lvl="1" eaLnBrk="1" hangingPunct="1"/>
            <a:r>
              <a:rPr lang="sk-SK" b="1" dirty="0"/>
              <a:t>objekty</a:t>
            </a:r>
            <a:r>
              <a:rPr lang="sk-SK" dirty="0"/>
              <a:t>: osoby a mestá, </a:t>
            </a:r>
            <a:r>
              <a:rPr lang="sk-SK" b="1" dirty="0"/>
              <a:t>relácia</a:t>
            </a:r>
            <a:r>
              <a:rPr lang="sk-SK" dirty="0"/>
              <a:t>: bývať v meste</a:t>
            </a:r>
            <a:endParaRPr lang="en-US" dirty="0"/>
          </a:p>
          <a:p>
            <a:pPr lvl="2" eaLnBrk="1" hangingPunct="1"/>
            <a:r>
              <a:rPr lang="sk-SK" dirty="0"/>
              <a:t>relácia je iba medzi objektmi rôzneho typu </a:t>
            </a:r>
            <a:r>
              <a:rPr lang="en-US" dirty="0"/>
              <a:t>(</a:t>
            </a:r>
            <a:r>
              <a:rPr lang="en-US" dirty="0" err="1"/>
              <a:t>osoba</a:t>
            </a:r>
            <a:r>
              <a:rPr lang="sk-SK" dirty="0"/>
              <a:t>-mesto, nie </a:t>
            </a:r>
            <a:r>
              <a:rPr lang="sk-SK" dirty="0" err="1"/>
              <a:t>osoba-osoba</a:t>
            </a:r>
            <a:r>
              <a:rPr lang="sk-SK" dirty="0"/>
              <a:t> alebo </a:t>
            </a:r>
            <a:r>
              <a:rPr lang="sk-SK" dirty="0" err="1"/>
              <a:t>mesto-mesto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 err="1"/>
              <a:t>objekt</a:t>
            </a:r>
            <a:r>
              <a:rPr lang="sk-SK" b="1" dirty="0"/>
              <a:t>y</a:t>
            </a:r>
            <a:r>
              <a:rPr lang="en-US" dirty="0"/>
              <a:t>: </a:t>
            </a:r>
            <a:r>
              <a:rPr lang="sk-SK" dirty="0"/>
              <a:t>študenti</a:t>
            </a:r>
            <a:r>
              <a:rPr lang="en-US" dirty="0"/>
              <a:t> a </a:t>
            </a:r>
            <a:r>
              <a:rPr lang="en-US" dirty="0" err="1"/>
              <a:t>predn</a:t>
            </a:r>
            <a:r>
              <a:rPr lang="sk-SK" dirty="0" err="1"/>
              <a:t>ášky</a:t>
            </a:r>
            <a:r>
              <a:rPr lang="sk-SK" dirty="0"/>
              <a:t>, </a:t>
            </a:r>
            <a:r>
              <a:rPr lang="sk-SK" b="1" dirty="0"/>
              <a:t>relácia</a:t>
            </a:r>
            <a:r>
              <a:rPr lang="sk-SK" dirty="0"/>
              <a:t>: študent sa zúčastnil prednášky</a:t>
            </a:r>
          </a:p>
        </p:txBody>
      </p:sp>
      <p:pic>
        <p:nvPicPr>
          <p:cNvPr id="7172" name="Picture 2" descr="http://2.bp.blogspot.com/_MwI8QmHjMwo/SC2iAu7okpI/AAAAAAAAB6Y/e6nSg5kh0w0/s320/cartoon-man-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427" y="2136026"/>
            <a:ext cx="12334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7056404" y="2725947"/>
            <a:ext cx="1138690" cy="2593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07526" y="519856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a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tam, kde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začali: </a:t>
            </a:r>
            <a:r>
              <a:rPr lang="cs-CZ" sz="1800" b="1" dirty="0">
                <a:solidFill>
                  <a:srgbClr val="FF0000"/>
                </a:solidFill>
                <a:ea typeface="MS Gothic" charset="-128"/>
              </a:rPr>
              <a:t>končíme</a:t>
            </a:r>
            <a:r>
              <a:rPr lang="en-US" sz="1800" b="1" dirty="0">
                <a:solidFill>
                  <a:srgbClr val="FF0000"/>
                </a:solidFill>
                <a:ea typeface="MS Gothic" charset="-128"/>
              </a:rPr>
              <a:t>!</a:t>
            </a:r>
            <a:endParaRPr lang="cs-CZ" sz="1800" b="1" dirty="0">
              <a:solidFill>
                <a:srgbClr val="FF0000"/>
              </a:solidFill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800" i="1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050" dirty="0">
              <a:latin typeface="Consolas"/>
            </a:endParaRPr>
          </a:p>
          <a:p>
            <a:pPr>
              <a:buNone/>
            </a:pPr>
            <a:endParaRPr lang="en-US" sz="1800" b="1" dirty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dfsRekurzivne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i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(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start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,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Rekurz</a:t>
            </a:r>
            <a:r>
              <a:rPr lang="sk-SK"/>
              <a:t>ívne DFS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072332" y="2639682"/>
            <a:ext cx="1457862" cy="5922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56432" y="2731410"/>
            <a:ext cx="254091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Postupne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navštívime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endParaRPr lang="cs-CZ" sz="1800" dirty="0">
              <a:ea typeface="MS Gothic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037161" y="1837425"/>
            <a:ext cx="2570672" cy="690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9436" y="1779628"/>
            <a:ext cx="254091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>
                <a:ea typeface="MS Gothic" charset="-128"/>
              </a:rPr>
              <a:t>Poznačíme </a:t>
            </a:r>
            <a:r>
              <a:rPr lang="cs-CZ" sz="1800" dirty="0" err="1">
                <a:ea typeface="MS Gothic" charset="-128"/>
              </a:rPr>
              <a:t>návštevu</a:t>
            </a:r>
            <a:endParaRPr lang="cs-CZ" sz="1800" dirty="0"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Nerekurzívne DFS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778" y="1294190"/>
            <a:ext cx="8574505" cy="5300326"/>
          </a:xfrm>
        </p:spPr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d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fs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Nerekurzivne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pop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	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   continue;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  <a:endParaRPr lang="sk-SK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Vlastnosti DFS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Objaviteľské hrany </a:t>
            </a:r>
            <a:r>
              <a:rPr lang="en-US" dirty="0"/>
              <a:t>(</a:t>
            </a:r>
            <a:r>
              <a:rPr lang="en-US" dirty="0" err="1"/>
              <a:t>hrany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sme po prvý krát navštívili vrchol</a:t>
            </a:r>
            <a:r>
              <a:rPr lang="en-US" dirty="0"/>
              <a:t>) v DFS </a:t>
            </a:r>
            <a:r>
              <a:rPr lang="sk-SK" dirty="0"/>
              <a:t>definujú </a:t>
            </a:r>
            <a:r>
              <a:rPr lang="sk-SK" b="1" dirty="0">
                <a:solidFill>
                  <a:srgbClr val="FF0000"/>
                </a:solidFill>
              </a:rPr>
              <a:t>DFS kostru</a:t>
            </a:r>
          </a:p>
          <a:p>
            <a:pPr eaLnBrk="1" hangingPunct="1"/>
            <a:r>
              <a:rPr lang="sk-SK" dirty="0"/>
              <a:t>DFS kostra – má isté užitočné „</a:t>
            </a:r>
            <a:r>
              <a:rPr lang="sk-SK" dirty="0" err="1"/>
              <a:t>grafárske</a:t>
            </a:r>
            <a:r>
              <a:rPr lang="sk-SK" dirty="0"/>
              <a:t>“ vlastnosti týkajúce sa nekostrových </a:t>
            </a:r>
          </a:p>
          <a:p>
            <a:pPr lvl="1" eaLnBrk="1" hangingPunct="1"/>
            <a:r>
              <a:rPr lang="sk-SK" dirty="0"/>
              <a:t>napr. efektívne hľadanie </a:t>
            </a:r>
            <a:r>
              <a:rPr lang="sk-SK" b="1" dirty="0"/>
              <a:t>artikulácii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vrcholov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odstránení sa graf „rozpadne“ </a:t>
            </a:r>
            <a:r>
              <a:rPr lang="en-US" dirty="0"/>
              <a:t>= </a:t>
            </a:r>
            <a:r>
              <a:rPr lang="en-US" dirty="0" err="1"/>
              <a:t>nebude</a:t>
            </a:r>
            <a:r>
              <a:rPr lang="en-US" dirty="0"/>
              <a:t> </a:t>
            </a:r>
            <a:r>
              <a:rPr lang="sk-SK" dirty="0"/>
              <a:t>súvislý</a:t>
            </a:r>
            <a:r>
              <a:rPr lang="en-US" dirty="0"/>
              <a:t>) </a:t>
            </a:r>
            <a:r>
              <a:rPr lang="sk-SK" dirty="0"/>
              <a:t>v grafe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37890" name="Picture 2" descr="http://www.cs.washington.edu/education/courses/cse421/12wi/hw/hw2dfs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34" y="4821432"/>
            <a:ext cx="4173578" cy="1830937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700" y="5431478"/>
            <a:ext cx="299812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sz="1800" dirty="0">
                <a:latin typeface="Trebuchet MS" pitchFamily="34" charset="0"/>
              </a:rPr>
              <a:t>O</a:t>
            </a:r>
            <a:r>
              <a:rPr lang="en-US" sz="1800" dirty="0" err="1">
                <a:latin typeface="Trebuchet MS" pitchFamily="34" charset="0"/>
              </a:rPr>
              <a:t>dstr</a:t>
            </a:r>
            <a:r>
              <a:rPr lang="sk-SK" sz="1800" dirty="0" err="1">
                <a:latin typeface="Trebuchet MS" pitchFamily="34" charset="0"/>
              </a:rPr>
              <a:t>ánením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1800" dirty="0">
                <a:latin typeface="Trebuchet MS" pitchFamily="34" charset="0"/>
              </a:rPr>
              <a:t> alebo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1800" dirty="0">
                <a:latin typeface="Trebuchet MS" pitchFamily="34" charset="0"/>
              </a:rPr>
              <a:t> sa graf rozpadne.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BFS vs. DFS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náročnosť oboch algoritmov je pri </a:t>
            </a:r>
            <a:r>
              <a:rPr lang="sk-SK" b="1" dirty="0"/>
              <a:t>vhodnej reprezentácii </a:t>
            </a:r>
            <a:r>
              <a:rPr lang="sk-SK" dirty="0"/>
              <a:t>grafu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 + m)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/>
              <a:t> je počet hrán</a:t>
            </a:r>
          </a:p>
          <a:p>
            <a:pPr lvl="1" eaLnBrk="1" hangingPunct="1"/>
            <a:r>
              <a:rPr lang="sk-SK" dirty="0"/>
              <a:t>pri použití </a:t>
            </a:r>
            <a:r>
              <a:rPr lang="sk-SK" b="1" dirty="0"/>
              <a:t>matice </a:t>
            </a:r>
            <a:r>
              <a:rPr lang="sk-SK" b="1" dirty="0" err="1"/>
              <a:t>susednosti</a:t>
            </a:r>
            <a:r>
              <a:rPr lang="sk-SK" b="1" dirty="0"/>
              <a:t> </a:t>
            </a:r>
            <a:r>
              <a:rPr lang="sk-SK" dirty="0"/>
              <a:t>majú </a:t>
            </a:r>
            <a:r>
              <a:rPr lang="sk-SK" dirty="0" err="1"/>
              <a:t>ob</a:t>
            </a:r>
            <a:r>
              <a:rPr lang="en-US" dirty="0"/>
              <a:t>a</a:t>
            </a:r>
            <a:r>
              <a:rPr lang="sk-SK" dirty="0"/>
              <a:t> algoritmy časovú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sk-SK" dirty="0"/>
              <a:t>každý z n vrcholov navštívime len raz, v každom vrchole preskúmame nanajvýš n jeho susedov</a:t>
            </a:r>
          </a:p>
          <a:p>
            <a:pPr lvl="2" eaLnBrk="1" hangingPunct="1"/>
            <a:endParaRPr lang="sk-SK" dirty="0"/>
          </a:p>
          <a:p>
            <a:pPr eaLnBrk="1" hangingPunct="1"/>
            <a:r>
              <a:rPr lang="sk-SK" dirty="0"/>
              <a:t>DFS vo všeobecnosti vyžaduje </a:t>
            </a:r>
            <a:r>
              <a:rPr lang="sk-SK" b="1" dirty="0"/>
              <a:t>menej pamäte </a:t>
            </a:r>
            <a:r>
              <a:rPr lang="en-US" dirty="0"/>
              <a:t>(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en-US" dirty="0"/>
              <a:t> implement</a:t>
            </a:r>
            <a:r>
              <a:rPr lang="sk-SK" dirty="0" err="1"/>
              <a:t>ácii</a:t>
            </a:r>
            <a:r>
              <a:rPr lang="en-US" dirty="0"/>
              <a:t>)</a:t>
            </a:r>
            <a:endParaRPr lang="sk-SK" b="1" dirty="0"/>
          </a:p>
          <a:p>
            <a:pPr eaLnBrk="1" hangingPunct="1"/>
            <a:r>
              <a:rPr lang="sk-SK" dirty="0"/>
              <a:t>BFS navyše hľadá aj </a:t>
            </a:r>
            <a:r>
              <a:rPr lang="sk-SK" b="1" dirty="0"/>
              <a:t>najkratšie cesty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Grafová terminológia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Excentricita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vrcholu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vzdialenosť od neho </a:t>
            </a:r>
            <a:r>
              <a:rPr lang="en-US" dirty="0"/>
              <a:t>k </a:t>
            </a:r>
            <a:r>
              <a:rPr lang="sk-SK" dirty="0"/>
              <a:t>najvzdialenejšieho vrcholu</a:t>
            </a:r>
          </a:p>
          <a:p>
            <a:pPr lvl="2" eaLnBrk="1" hangingPunct="1"/>
            <a:r>
              <a:rPr lang="sk-SK" dirty="0"/>
              <a:t>algoritmus: BFS prehľadávanie</a:t>
            </a:r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Centrum </a:t>
            </a:r>
            <a:r>
              <a:rPr lang="en-US" b="1" dirty="0" err="1">
                <a:solidFill>
                  <a:srgbClr val="FF0000"/>
                </a:solidFill>
              </a:rPr>
              <a:t>grafu</a:t>
            </a:r>
            <a:r>
              <a:rPr lang="en-US" dirty="0"/>
              <a:t>:</a:t>
            </a:r>
          </a:p>
          <a:p>
            <a:pPr lvl="1" eaLnBrk="1" hangingPunct="1"/>
            <a:r>
              <a:rPr lang="sk-SK" dirty="0"/>
              <a:t>m</a:t>
            </a:r>
            <a:r>
              <a:rPr lang="en-US" dirty="0"/>
              <a:t>no</a:t>
            </a:r>
            <a:r>
              <a:rPr lang="sk-SK" dirty="0" err="1"/>
              <a:t>žina</a:t>
            </a:r>
            <a:r>
              <a:rPr lang="sk-SK" dirty="0"/>
              <a:t> v</a:t>
            </a:r>
            <a:r>
              <a:rPr lang="en-US" dirty="0" err="1"/>
              <a:t>rchol</a:t>
            </a:r>
            <a:r>
              <a:rPr lang="sk-SK" dirty="0" err="1"/>
              <a:t>ov</a:t>
            </a:r>
            <a:r>
              <a:rPr lang="en-US" dirty="0"/>
              <a:t> s minim</a:t>
            </a:r>
            <a:r>
              <a:rPr lang="sk-SK" dirty="0" err="1"/>
              <a:t>áln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excentricitou</a:t>
            </a:r>
            <a:endParaRPr lang="sk-SK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Priemer grafu</a:t>
            </a:r>
            <a:r>
              <a:rPr lang="en-US" dirty="0"/>
              <a:t>:</a:t>
            </a:r>
            <a:endParaRPr lang="sk-SK" dirty="0"/>
          </a:p>
          <a:p>
            <a:pPr lvl="1" eaLnBrk="1" hangingPunct="1"/>
            <a:r>
              <a:rPr lang="sk-SK" dirty="0" err="1"/>
              <a:t>maximáln</a:t>
            </a:r>
            <a:r>
              <a:rPr lang="en-US" dirty="0"/>
              <a:t>a</a:t>
            </a:r>
            <a:r>
              <a:rPr lang="sk-SK" dirty="0"/>
              <a:t> vzdialenosť medzi 2 vrcholmi grafu</a:t>
            </a:r>
          </a:p>
          <a:p>
            <a:pPr lvl="2" eaLnBrk="1" hangingPunct="1"/>
            <a:r>
              <a:rPr lang="sk-SK" dirty="0"/>
              <a:t>priemer grafu </a:t>
            </a:r>
            <a:r>
              <a:rPr lang="en-US" dirty="0"/>
              <a:t>= maxim</a:t>
            </a:r>
            <a:r>
              <a:rPr lang="sk-SK" dirty="0" err="1"/>
              <a:t>áln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 err="1"/>
              <a:t>excentricita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spomedzi</a:t>
            </a:r>
            <a:r>
              <a:rPr lang="en-US" dirty="0"/>
              <a:t> v</a:t>
            </a:r>
            <a:r>
              <a:rPr lang="sk-SK" dirty="0" err="1"/>
              <a:t>šetkých</a:t>
            </a:r>
            <a:r>
              <a:rPr lang="sk-SK" dirty="0"/>
              <a:t> vrcholov grafu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4896" y="1532797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Topologické</a:t>
            </a:r>
            <a:r>
              <a:rPr lang="sk-SK" sz="5400" b="1" dirty="0"/>
              <a:t> triedenie</a:t>
            </a:r>
            <a:br>
              <a:rPr lang="sk-SK" sz="5400" b="1" dirty="0"/>
            </a:br>
            <a:r>
              <a:rPr lang="sk-SK" sz="2400" b="1" dirty="0"/>
              <a:t>a grafy, kde hrany majú orientáciu</a:t>
            </a:r>
            <a:endParaRPr lang="sk-SK" sz="5400" b="1" dirty="0"/>
          </a:p>
        </p:txBody>
      </p:sp>
      <p:pic>
        <p:nvPicPr>
          <p:cNvPr id="34818" name="Picture 2" descr="http://2.bp.blogspot.com/_ZTG0gAdd1k8/TDCsSeIWISI/AAAAAAAAAhg/OLnV55nbZqk/s1600/pe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75" y="3310440"/>
            <a:ext cx="5100128" cy="306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Orientovaný graf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Niekedy vzťahy </a:t>
            </a:r>
            <a:r>
              <a:rPr lang="en-US" dirty="0"/>
              <a:t>(</a:t>
            </a:r>
            <a:r>
              <a:rPr lang="en-US" dirty="0" err="1"/>
              <a:t>rel</a:t>
            </a:r>
            <a:r>
              <a:rPr lang="sk-SK" dirty="0" err="1"/>
              <a:t>ácie</a:t>
            </a:r>
            <a:r>
              <a:rPr lang="en-US" dirty="0"/>
              <a:t>) </a:t>
            </a:r>
            <a:r>
              <a:rPr lang="sk-SK" b="1" dirty="0">
                <a:solidFill>
                  <a:srgbClr val="FF0000"/>
                </a:solidFill>
              </a:rPr>
              <a:t>nie sú symetrické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err="1"/>
              <a:t>Osoba</a:t>
            </a:r>
            <a:r>
              <a:rPr lang="en-US" dirty="0"/>
              <a:t> A m</a:t>
            </a:r>
            <a:r>
              <a:rPr lang="sk-SK" dirty="0"/>
              <a:t>á rada osobu B, ale osoba B nemá rada A</a:t>
            </a:r>
          </a:p>
          <a:p>
            <a:pPr eaLnBrk="1" hangingPunct="1"/>
            <a:r>
              <a:rPr lang="en-US" dirty="0" err="1"/>
              <a:t>Nesymetrick</a:t>
            </a:r>
            <a:r>
              <a:rPr lang="sk-SK" dirty="0"/>
              <a:t>á relácia „</a:t>
            </a:r>
            <a:r>
              <a:rPr lang="sk-SK" b="1" dirty="0">
                <a:solidFill>
                  <a:srgbClr val="FF0000"/>
                </a:solidFill>
              </a:rPr>
              <a:t>začať pred</a:t>
            </a:r>
            <a:r>
              <a:rPr lang="sk-SK" dirty="0"/>
              <a:t>“</a:t>
            </a:r>
            <a:endParaRPr lang="en-US" dirty="0"/>
          </a:p>
          <a:p>
            <a:pPr lvl="1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absolvované pred PAZ</a:t>
            </a:r>
            <a:r>
              <a:rPr lang="en-US" dirty="0"/>
              <a:t>1b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Nesymetrické vzťahy </a:t>
            </a:r>
            <a:r>
              <a:rPr lang="en-US" dirty="0"/>
              <a:t>(</a:t>
            </a:r>
            <a:r>
              <a:rPr lang="sk-SK" dirty="0"/>
              <a:t>relácie</a:t>
            </a:r>
            <a:r>
              <a:rPr lang="en-US" dirty="0"/>
              <a:t>)</a:t>
            </a:r>
            <a:r>
              <a:rPr lang="sk-SK" dirty="0"/>
              <a:t> modelujeme </a:t>
            </a:r>
            <a:r>
              <a:rPr lang="sk-SK" b="1" dirty="0">
                <a:solidFill>
                  <a:srgbClr val="FF0000"/>
                </a:solidFill>
              </a:rPr>
              <a:t>orientovaný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sk-SK" b="1" dirty="0">
                <a:solidFill>
                  <a:srgbClr val="FF0000"/>
                </a:solidFill>
              </a:rPr>
              <a:t> grafom </a:t>
            </a:r>
            <a:r>
              <a:rPr lang="en-US" dirty="0"/>
              <a:t>(directed graph)</a:t>
            </a:r>
          </a:p>
          <a:p>
            <a:pPr lvl="1" eaLnBrk="1" hangingPunct="1"/>
            <a:r>
              <a:rPr lang="sk-SK" dirty="0"/>
              <a:t>orientovanú hranu voláme </a:t>
            </a:r>
            <a:r>
              <a:rPr lang="sk-SK" b="1" dirty="0">
                <a:solidFill>
                  <a:srgbClr val="FF0000"/>
                </a:solidFill>
              </a:rPr>
              <a:t>šíp</a:t>
            </a:r>
          </a:p>
          <a:p>
            <a:pPr lvl="1" eaLnBrk="1" hangingPunct="1"/>
            <a:r>
              <a:rPr lang="sk-SK" dirty="0"/>
              <a:t>h</a:t>
            </a:r>
            <a:r>
              <a:rPr lang="en-US" dirty="0" err="1"/>
              <a:t>rany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s</a:t>
            </a:r>
            <a:r>
              <a:rPr lang="sk-SK" dirty="0"/>
              <a:t>ú čiary, ale šípky</a:t>
            </a:r>
          </a:p>
          <a:p>
            <a:pPr lvl="2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Orientovaný graf v programe</a:t>
            </a:r>
          </a:p>
        </p:txBody>
      </p:sp>
      <p:sp>
        <p:nvSpPr>
          <p:cNvPr id="400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40003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4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5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0006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7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0008" name="Straight Connector 12"/>
          <p:cNvCxnSpPr>
            <a:cxnSpLocks noChangeShapeType="1"/>
            <a:stCxn id="40004" idx="7"/>
            <a:endCxn id="40005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09" name="Straight Connector 13"/>
          <p:cNvCxnSpPr>
            <a:cxnSpLocks noChangeShapeType="1"/>
            <a:stCxn id="40005" idx="6"/>
            <a:endCxn id="40006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0" name="Straight Connector 15"/>
          <p:cNvCxnSpPr>
            <a:cxnSpLocks noChangeShapeType="1"/>
            <a:stCxn id="40003" idx="7"/>
            <a:endCxn id="40005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1" name="Straight Connector 17"/>
          <p:cNvCxnSpPr>
            <a:cxnSpLocks noChangeShapeType="1"/>
            <a:stCxn id="40003" idx="6"/>
            <a:endCxn id="40007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0012" name="Straight Connector 18"/>
          <p:cNvCxnSpPr>
            <a:cxnSpLocks noChangeShapeType="1"/>
            <a:stCxn id="40007" idx="0"/>
            <a:endCxn id="40006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ide hrana v grafe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Zovšeobecnenie relácií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6905" y="5312254"/>
            <a:ext cx="8529638" cy="642938"/>
          </a:xfrm>
        </p:spPr>
        <p:txBody>
          <a:bodyPr/>
          <a:lstStyle/>
          <a:p>
            <a:pPr algn="ctr"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Graf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sk-SK" b="1" dirty="0">
                <a:solidFill>
                  <a:srgbClr val="FF0000"/>
                </a:solidFill>
              </a:rPr>
              <a:t>krúžky a čiar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509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500813" y="25003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5357813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6000750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072313" y="17145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8143875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721518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7929563" y="29289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929438" y="32861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072188" y="3143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57813" y="35004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8207" name="Straight Connector 18"/>
          <p:cNvCxnSpPr>
            <a:cxnSpLocks noChangeShapeType="1"/>
            <a:stCxn id="8198" idx="7"/>
            <a:endCxn id="8199" idx="3"/>
          </p:cNvCxnSpPr>
          <p:nvPr/>
        </p:nvCxnSpPr>
        <p:spPr bwMode="auto">
          <a:xfrm rot="5400000" flipH="1" flipV="1">
            <a:off x="5576094" y="2147094"/>
            <a:ext cx="420687" cy="492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Straight Connector 19"/>
          <p:cNvCxnSpPr>
            <a:cxnSpLocks noChangeShapeType="1"/>
            <a:stCxn id="8199" idx="7"/>
            <a:endCxn id="8200" idx="2"/>
          </p:cNvCxnSpPr>
          <p:nvPr/>
        </p:nvCxnSpPr>
        <p:spPr bwMode="auto">
          <a:xfrm rot="5400000" flipH="1" flipV="1">
            <a:off x="6522244" y="1481932"/>
            <a:ext cx="211137" cy="8890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Straight Connector 23"/>
          <p:cNvCxnSpPr>
            <a:cxnSpLocks noChangeShapeType="1"/>
            <a:stCxn id="8200" idx="6"/>
            <a:endCxn id="8201" idx="2"/>
          </p:cNvCxnSpPr>
          <p:nvPr/>
        </p:nvCxnSpPr>
        <p:spPr bwMode="auto">
          <a:xfrm>
            <a:off x="7286625" y="1820863"/>
            <a:ext cx="857250" cy="285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Straight Connector 26"/>
          <p:cNvCxnSpPr>
            <a:cxnSpLocks noChangeShapeType="1"/>
            <a:stCxn id="8206" idx="7"/>
            <a:endCxn id="8205" idx="2"/>
          </p:cNvCxnSpPr>
          <p:nvPr/>
        </p:nvCxnSpPr>
        <p:spPr bwMode="auto">
          <a:xfrm rot="5400000" flipH="1" flipV="1">
            <a:off x="5664994" y="3124994"/>
            <a:ext cx="282575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Straight Connector 29"/>
          <p:cNvCxnSpPr>
            <a:cxnSpLocks noChangeShapeType="1"/>
            <a:stCxn id="8197" idx="7"/>
            <a:endCxn id="8200" idx="4"/>
          </p:cNvCxnSpPr>
          <p:nvPr/>
        </p:nvCxnSpPr>
        <p:spPr bwMode="auto">
          <a:xfrm rot="5400000" flipH="1" flipV="1">
            <a:off x="6630194" y="1981994"/>
            <a:ext cx="603250" cy="4968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Straight Connector 32"/>
          <p:cNvCxnSpPr>
            <a:cxnSpLocks noChangeShapeType="1"/>
            <a:stCxn id="8199" idx="5"/>
            <a:endCxn id="8197" idx="1"/>
          </p:cNvCxnSpPr>
          <p:nvPr/>
        </p:nvCxnSpPr>
        <p:spPr bwMode="auto">
          <a:xfrm rot="16200000" flipH="1">
            <a:off x="6183313" y="2182813"/>
            <a:ext cx="349250" cy="3492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Straight Connector 35"/>
          <p:cNvCxnSpPr>
            <a:cxnSpLocks noChangeShapeType="1"/>
            <a:stCxn id="8198" idx="5"/>
            <a:endCxn id="8205" idx="1"/>
          </p:cNvCxnSpPr>
          <p:nvPr/>
        </p:nvCxnSpPr>
        <p:spPr bwMode="auto">
          <a:xfrm rot="16200000" flipH="1">
            <a:off x="5611813" y="2682875"/>
            <a:ext cx="420687" cy="5635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4" name="Straight Connector 38"/>
          <p:cNvCxnSpPr>
            <a:cxnSpLocks noChangeShapeType="1"/>
            <a:stCxn id="8205" idx="0"/>
            <a:endCxn id="8197" idx="3"/>
          </p:cNvCxnSpPr>
          <p:nvPr/>
        </p:nvCxnSpPr>
        <p:spPr bwMode="auto">
          <a:xfrm rot="5400000" flipH="1" flipV="1">
            <a:off x="6126163" y="2736850"/>
            <a:ext cx="460375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5" name="Straight Connector 44"/>
          <p:cNvCxnSpPr>
            <a:cxnSpLocks noChangeShapeType="1"/>
            <a:stCxn id="8197" idx="5"/>
            <a:endCxn id="8204" idx="1"/>
          </p:cNvCxnSpPr>
          <p:nvPr/>
        </p:nvCxnSpPr>
        <p:spPr bwMode="auto">
          <a:xfrm rot="16200000" flipH="1">
            <a:off x="6504782" y="2861468"/>
            <a:ext cx="635000" cy="277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6" name="Straight Connector 47"/>
          <p:cNvCxnSpPr>
            <a:cxnSpLocks noChangeShapeType="1"/>
            <a:stCxn id="8197" idx="6"/>
            <a:endCxn id="8202" idx="2"/>
          </p:cNvCxnSpPr>
          <p:nvPr/>
        </p:nvCxnSpPr>
        <p:spPr bwMode="auto">
          <a:xfrm>
            <a:off x="6715125" y="2606675"/>
            <a:ext cx="500063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Straight Connector 50"/>
          <p:cNvCxnSpPr>
            <a:cxnSpLocks noChangeShapeType="1"/>
            <a:stCxn id="8202" idx="5"/>
            <a:endCxn id="8203" idx="2"/>
          </p:cNvCxnSpPr>
          <p:nvPr/>
        </p:nvCxnSpPr>
        <p:spPr bwMode="auto">
          <a:xfrm rot="16200000" flipH="1">
            <a:off x="7523163" y="2628900"/>
            <a:ext cx="280987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Straight Connector 53"/>
          <p:cNvCxnSpPr>
            <a:cxnSpLocks noChangeShapeType="1"/>
            <a:stCxn id="8202" idx="6"/>
            <a:endCxn id="8201" idx="3"/>
          </p:cNvCxnSpPr>
          <p:nvPr/>
        </p:nvCxnSpPr>
        <p:spPr bwMode="auto">
          <a:xfrm flipV="1">
            <a:off x="7429500" y="2182813"/>
            <a:ext cx="746125" cy="4953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Right Arrow 58"/>
          <p:cNvSpPr/>
          <p:nvPr/>
        </p:nvSpPr>
        <p:spPr bwMode="auto">
          <a:xfrm>
            <a:off x="3929063" y="2571750"/>
            <a:ext cx="1285875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Algoritmy pre </a:t>
            </a:r>
            <a:r>
              <a:rPr lang="sk-SK" sz="4000"/>
              <a:t>orient. grafy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DFS a BFS prechody vieme použiť na </a:t>
            </a:r>
            <a:r>
              <a:rPr lang="sk-SK" b="1" dirty="0"/>
              <a:t>nájdenie</a:t>
            </a:r>
            <a:r>
              <a:rPr lang="sk-SK" dirty="0"/>
              <a:t> vrcholov </a:t>
            </a:r>
            <a:r>
              <a:rPr lang="sk-SK" b="1" dirty="0"/>
              <a:t>dostupných</a:t>
            </a:r>
            <a:r>
              <a:rPr lang="sk-SK" dirty="0"/>
              <a:t> zo zadaného vrcholu po orientovaných c</a:t>
            </a:r>
            <a:r>
              <a:rPr lang="en-US" dirty="0" err="1"/>
              <a:t>est</a:t>
            </a:r>
            <a:r>
              <a:rPr lang="sk-SK" dirty="0"/>
              <a:t>ách</a:t>
            </a:r>
            <a:endParaRPr lang="en-US" dirty="0"/>
          </a:p>
          <a:p>
            <a:pPr lvl="1" eaLnBrk="1" hangingPunct="1"/>
            <a:r>
              <a:rPr lang="en-US" dirty="0" err="1"/>
              <a:t>orientovan</a:t>
            </a:r>
            <a:r>
              <a:rPr lang="sk-SK" dirty="0"/>
              <a:t>á cesta </a:t>
            </a:r>
            <a:r>
              <a:rPr lang="en-US" dirty="0"/>
              <a:t>=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čená</a:t>
            </a:r>
            <a:r>
              <a:rPr lang="sk-SK" dirty="0"/>
              <a:t> šípmi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b="1" dirty="0" err="1"/>
              <a:t>Topologické</a:t>
            </a:r>
            <a:r>
              <a:rPr lang="sk-SK" b="1" dirty="0"/>
              <a:t> usporiadanie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orientovaná </a:t>
            </a:r>
            <a:r>
              <a:rPr lang="en-US" dirty="0" err="1"/>
              <a:t>hrana</a:t>
            </a:r>
            <a:r>
              <a:rPr lang="sk-SK" dirty="0"/>
              <a:t>, tak vrchol </a:t>
            </a:r>
            <a:r>
              <a:rPr lang="sk-SK" b="1" dirty="0"/>
              <a:t>u </a:t>
            </a:r>
            <a:r>
              <a:rPr lang="sk-SK" dirty="0"/>
              <a:t>je v postupnosti pred vrcholom </a:t>
            </a:r>
            <a:r>
              <a:rPr lang="sk-SK" b="1" dirty="0"/>
              <a:t>v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Motivácia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množina činností</a:t>
            </a:r>
          </a:p>
          <a:p>
            <a:pPr lvl="1" eaLnBrk="1" hangingPunct="1"/>
            <a:r>
              <a:rPr lang="sk-SK" dirty="0"/>
              <a:t>vieme, čo musí </a:t>
            </a:r>
            <a:r>
              <a:rPr lang="sk-SK" b="1" dirty="0"/>
              <a:t>byť spravené skôr</a:t>
            </a:r>
            <a:r>
              <a:rPr lang="sk-SK" dirty="0"/>
              <a:t>: </a:t>
            </a:r>
          </a:p>
          <a:p>
            <a:pPr lvl="1" eaLnBrk="1" hangingPunct="1"/>
            <a:r>
              <a:rPr lang="sk-SK" b="1" dirty="0"/>
              <a:t>A</a:t>
            </a:r>
            <a:r>
              <a:rPr lang="sk-SK" dirty="0"/>
              <a:t> musí byť spravená pred </a:t>
            </a:r>
            <a:r>
              <a:rPr lang="sk-SK" b="1" dirty="0"/>
              <a:t>B</a:t>
            </a:r>
            <a:r>
              <a:rPr lang="sk-SK" dirty="0"/>
              <a:t>, pretože činnosť </a:t>
            </a:r>
            <a:r>
              <a:rPr lang="sk-SK" b="1" dirty="0"/>
              <a:t>B</a:t>
            </a:r>
            <a:r>
              <a:rPr lang="sk-SK" dirty="0"/>
              <a:t> potrebuje použiť výsledok činnosti </a:t>
            </a:r>
            <a:r>
              <a:rPr lang="sk-SK" b="1" dirty="0"/>
              <a:t>A</a:t>
            </a:r>
            <a:r>
              <a:rPr lang="sk-SK" dirty="0"/>
              <a:t>:</a:t>
            </a:r>
          </a:p>
          <a:p>
            <a:pPr lvl="2" eaLnBrk="1" hangingPunct="1"/>
            <a:r>
              <a:rPr lang="sk-SK" dirty="0"/>
              <a:t>košeľa musí byť oblečená skôr ako kabát</a:t>
            </a:r>
          </a:p>
          <a:p>
            <a:pPr lvl="2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spravený pred PAZ</a:t>
            </a:r>
            <a:r>
              <a:rPr lang="en-US" dirty="0"/>
              <a:t>1b</a:t>
            </a:r>
            <a:endParaRPr lang="sk-SK" dirty="0"/>
          </a:p>
          <a:p>
            <a:pPr lvl="2" eaLnBrk="1" hangingPunct="1"/>
            <a:r>
              <a:rPr lang="sk-SK" dirty="0"/>
              <a:t>vodoinštaláciu môžem ťahať, až keď sú hotové múry</a:t>
            </a:r>
          </a:p>
          <a:p>
            <a:pPr eaLnBrk="1" hangingPunct="1"/>
            <a:r>
              <a:rPr lang="sk-SK" dirty="0"/>
              <a:t>Problém</a:t>
            </a:r>
            <a:r>
              <a:rPr lang="en-US" dirty="0"/>
              <a:t>: </a:t>
            </a:r>
            <a:r>
              <a:rPr lang="sk-SK" dirty="0"/>
              <a:t>nájsť takú postupnosť </a:t>
            </a:r>
            <a:r>
              <a:rPr lang="sk-SK" dirty="0" err="1"/>
              <a:t>vykonávan</a:t>
            </a:r>
            <a:r>
              <a:rPr lang="en-US" dirty="0" err="1"/>
              <a:t>ia</a:t>
            </a:r>
            <a:r>
              <a:rPr lang="sk-SK" dirty="0"/>
              <a:t> činností, aby boli splnené všetky podmienky</a:t>
            </a: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pic>
        <p:nvPicPr>
          <p:cNvPr id="43011" name="Picture 2" descr="http://ics.upjs.sk/~novotnyr/wiki/uploads/Java/TopologickeTriedenie/prerek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214563"/>
            <a:ext cx="81486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4041" name="Straight Connector 8"/>
          <p:cNvCxnSpPr>
            <a:cxnSpLocks noChangeShapeType="1"/>
            <a:stCxn id="44037" idx="7"/>
            <a:endCxn id="44038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2" name="Straight Connector 9"/>
          <p:cNvCxnSpPr>
            <a:cxnSpLocks noChangeShapeType="1"/>
            <a:stCxn id="44038" idx="6"/>
            <a:endCxn id="44039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3" name="Straight Connector 10"/>
          <p:cNvCxnSpPr>
            <a:cxnSpLocks noChangeShapeType="1"/>
            <a:stCxn id="44036" idx="7"/>
            <a:endCxn id="44038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Straight Connector 11"/>
          <p:cNvCxnSpPr>
            <a:cxnSpLocks noChangeShapeType="1"/>
            <a:stCxn id="44036" idx="6"/>
            <a:endCxn id="44040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4045" name="Straight Connector 12"/>
          <p:cNvCxnSpPr>
            <a:cxnSpLocks noChangeShapeType="1"/>
            <a:stCxn id="44040" idx="0"/>
            <a:endCxn id="44039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8393" y="5095516"/>
            <a:ext cx="48577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MS Gothic" charset="-128"/>
              </a:rPr>
              <a:t>Topologicky</a:t>
            </a:r>
            <a:r>
              <a:rPr lang="sk-SK" dirty="0">
                <a:latin typeface="+mn-lt"/>
                <a:ea typeface="MS Gothic" charset="-128"/>
              </a:rPr>
              <a:t> usporiadané vrcholy:</a:t>
            </a: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b="1" dirty="0">
                <a:solidFill>
                  <a:srgbClr val="FF0000"/>
                </a:solidFill>
                <a:latin typeface="+mn-lt"/>
                <a:ea typeface="MS Gothic" charset="-128"/>
              </a:rPr>
              <a:t>A, C, B, D, E</a:t>
            </a:r>
            <a:endParaRPr lang="en-US" b="1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ea typeface="MS Gothic" charset="-128"/>
              </a:rPr>
              <a:t>C, B, A, D, E</a:t>
            </a:r>
            <a:endParaRPr lang="sk-SK" b="1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07195" y="336113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Orientovaný g</a:t>
            </a:r>
            <a:r>
              <a:rPr lang="en-US" sz="1800" dirty="0" err="1">
                <a:latin typeface="Trebuchet MS" pitchFamily="34" charset="0"/>
              </a:rPr>
              <a:t>raf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</a:t>
            </a:r>
            <a:r>
              <a:rPr lang="sk-SK" sz="1800" dirty="0">
                <a:latin typeface="Trebuchet MS" pitchFamily="34" charset="0"/>
              </a:rPr>
              <a:t> mať </a:t>
            </a:r>
            <a:r>
              <a:rPr lang="sk-SK" sz="1800" b="1" dirty="0">
                <a:latin typeface="Trebuchet MS" pitchFamily="34" charset="0"/>
              </a:rPr>
              <a:t>viacero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topologických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usporiadaní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5065" name="Straight Connector 8"/>
          <p:cNvCxnSpPr>
            <a:cxnSpLocks noChangeShapeType="1"/>
            <a:stCxn id="45061" idx="7"/>
            <a:endCxn id="45062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6" name="Straight Connector 9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7" name="Straight Connector 10"/>
          <p:cNvCxnSpPr>
            <a:cxnSpLocks noChangeShapeType="1"/>
            <a:stCxn id="45060" idx="7"/>
            <a:endCxn id="45062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8" name="Straight Connector 11"/>
          <p:cNvCxnSpPr>
            <a:cxnSpLocks noChangeShapeType="1"/>
            <a:stCxn id="45060" idx="6"/>
            <a:endCxn id="45064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5069" name="Straight Connector 12"/>
          <p:cNvCxnSpPr>
            <a:cxnSpLocks noChangeShapeType="1"/>
            <a:stCxn id="45064" idx="0"/>
            <a:endCxn id="45063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76206" y="375795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Existujú grafy, ktoré </a:t>
            </a:r>
            <a:r>
              <a:rPr lang="sk-SK" sz="1800" b="1" dirty="0">
                <a:latin typeface="Trebuchet MS" pitchFamily="34" charset="0"/>
              </a:rPr>
              <a:t>nemožno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usporiadať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TopSort - algoritmus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Idea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kým sa dá</a:t>
            </a:r>
            <a:r>
              <a:rPr lang="en-US" dirty="0"/>
              <a:t>,</a:t>
            </a:r>
            <a:r>
              <a:rPr lang="sk-SK" dirty="0"/>
              <a:t> opakuj:</a:t>
            </a:r>
          </a:p>
          <a:p>
            <a:pPr lvl="2" eaLnBrk="1" hangingPunct="1"/>
            <a:r>
              <a:rPr lang="sk-SK" dirty="0"/>
              <a:t>vyber ľubovoľný vrchol, do ktorého </a:t>
            </a:r>
            <a:r>
              <a:rPr lang="en-US" b="1" dirty="0" err="1">
                <a:solidFill>
                  <a:srgbClr val="FF0000"/>
                </a:solidFill>
              </a:rPr>
              <a:t>nevch</a:t>
            </a:r>
            <a:r>
              <a:rPr lang="sk-SK" b="1" dirty="0" err="1">
                <a:solidFill>
                  <a:srgbClr val="FF0000"/>
                </a:solidFill>
              </a:rPr>
              <a:t>ádza</a:t>
            </a:r>
            <a:r>
              <a:rPr lang="sk-SK" b="1" dirty="0">
                <a:solidFill>
                  <a:srgbClr val="FF0000"/>
                </a:solidFill>
              </a:rPr>
              <a:t> žiadna </a:t>
            </a:r>
            <a:r>
              <a:rPr lang="sk-SK" dirty="0"/>
              <a:t>orientovaná </a:t>
            </a:r>
            <a:r>
              <a:rPr lang="sk-SK" b="1" dirty="0">
                <a:solidFill>
                  <a:srgbClr val="FF0000"/>
                </a:solidFill>
              </a:rPr>
              <a:t>hrana</a:t>
            </a:r>
            <a:r>
              <a:rPr lang="en-US" dirty="0"/>
              <a:t>, </a:t>
            </a:r>
            <a:r>
              <a:rPr lang="sk-SK" dirty="0"/>
              <a:t>„vypíš ho“ a </a:t>
            </a:r>
            <a:r>
              <a:rPr lang="sk-SK" b="1" dirty="0">
                <a:solidFill>
                  <a:srgbClr val="FF0000"/>
                </a:solidFill>
              </a:rPr>
              <a:t>odstráň ho</a:t>
            </a:r>
          </a:p>
          <a:p>
            <a:pPr lvl="1" eaLnBrk="1" hangingPunct="1"/>
            <a:r>
              <a:rPr lang="sk-SK" dirty="0"/>
              <a:t>ak sa skončilo s prázdnym grafom, máme </a:t>
            </a:r>
            <a:r>
              <a:rPr lang="sk-SK" dirty="0" err="1"/>
              <a:t>topologické</a:t>
            </a:r>
            <a:r>
              <a:rPr lang="sk-SK" dirty="0"/>
              <a:t> usporiadanie vrcholov</a:t>
            </a:r>
          </a:p>
          <a:p>
            <a:pPr lvl="1" eaLnBrk="1" hangingPunct="1"/>
            <a:r>
              <a:rPr lang="sk-SK" dirty="0"/>
              <a:t>ak sa skočilo s neprázdnym grafom, graf nemá </a:t>
            </a:r>
            <a:r>
              <a:rPr lang="sk-SK" dirty="0" err="1"/>
              <a:t>topologické</a:t>
            </a:r>
            <a:r>
              <a:rPr lang="sk-SK" dirty="0"/>
              <a:t> usporiadanie</a:t>
            </a: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sk-SK" dirty="0"/>
              <a:t>Prečo to funguje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D</a:t>
            </a:r>
            <a:r>
              <a:rPr lang="sk-SK" dirty="0" err="1"/>
              <a:t>ôkaz</a:t>
            </a:r>
            <a:r>
              <a:rPr lang="sk-SK" dirty="0"/>
              <a:t> indukciou na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grafu </a:t>
            </a:r>
            <a:r>
              <a:rPr lang="en-US" dirty="0"/>
              <a:t>(</a:t>
            </a:r>
            <a:r>
              <a:rPr lang="en-US" dirty="0" err="1"/>
              <a:t>cvi</a:t>
            </a:r>
            <a:r>
              <a:rPr lang="sk-SK" dirty="0" err="1"/>
              <a:t>čenia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TopSort – vizualiz</a:t>
            </a:r>
            <a:r>
              <a:rPr lang="sk-SK"/>
              <a:t>ácia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9063" y="3392488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8606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00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3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75250" y="3638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8"/>
          <p:cNvCxnSpPr>
            <a:cxnSpLocks noChangeShapeType="1"/>
            <a:stCxn id="5" idx="7"/>
            <a:endCxn id="6" idx="2"/>
          </p:cNvCxnSpPr>
          <p:nvPr/>
        </p:nvCxnSpPr>
        <p:spPr bwMode="auto">
          <a:xfrm rot="5400000" flipH="1" flipV="1">
            <a:off x="3094038" y="2589212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Connector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14813" y="2714625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Connector 1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3807619" y="3120232"/>
            <a:ext cx="603250" cy="47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Connector 1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4143375" y="3500438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" name="Straight Connector 1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4857751" y="3214687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643188" y="3751263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50" y="3608388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3894138"/>
            <a:ext cx="3413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63" y="2178050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2178050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31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A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6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B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C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E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50" y="4786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D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Topologick</a:t>
            </a:r>
            <a:r>
              <a:rPr lang="sk-SK"/>
              <a:t>é usporiadanie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Užitočný algoritmus pri </a:t>
            </a:r>
            <a:r>
              <a:rPr lang="sk-SK" b="1" dirty="0"/>
              <a:t>manažovaní projektov</a:t>
            </a:r>
          </a:p>
          <a:p>
            <a:pPr lvl="1" eaLnBrk="1" hangingPunct="1"/>
            <a:r>
              <a:rPr lang="sk-SK" dirty="0"/>
              <a:t>metóda PERT</a:t>
            </a:r>
          </a:p>
          <a:p>
            <a:pPr eaLnBrk="1" hangingPunct="1"/>
            <a:r>
              <a:rPr lang="sk-SK" dirty="0"/>
              <a:t>Časová zložitosť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odstr</a:t>
            </a:r>
            <a:r>
              <a:rPr lang="sk-SK" dirty="0" err="1"/>
              <a:t>aňovaných</a:t>
            </a:r>
            <a:r>
              <a:rPr lang="sk-SK" dirty="0"/>
              <a:t> vrcholov</a:t>
            </a:r>
          </a:p>
          <a:p>
            <a:pPr lvl="2" eaLnBrk="1" hangingPunct="1"/>
            <a:r>
              <a:rPr lang="sk-SK" dirty="0"/>
              <a:t>nájdenie vrcholu bez predchodcu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2" eaLnBrk="1" hangingPunct="1"/>
            <a:r>
              <a:rPr lang="sk-SK" dirty="0"/>
              <a:t>o</a:t>
            </a:r>
            <a:r>
              <a:rPr lang="en-US" dirty="0" err="1"/>
              <a:t>dstr</a:t>
            </a:r>
            <a:r>
              <a:rPr lang="sk-SK" dirty="0" err="1"/>
              <a:t>ánenie</a:t>
            </a:r>
            <a:r>
              <a:rPr lang="sk-SK" dirty="0"/>
              <a:t> vrcholu a s ním </a:t>
            </a:r>
            <a:r>
              <a:rPr lang="sk-SK" dirty="0" err="1"/>
              <a:t>incidentných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sk-SK" dirty="0"/>
              <a:t> reprezentácií grafu</a:t>
            </a:r>
            <a:r>
              <a:rPr lang="en-US" dirty="0"/>
              <a:t> 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dirty="0" err="1"/>
              <a:t>hranami</a:t>
            </a:r>
            <a:r>
              <a:rPr lang="sk-SK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Mo</a:t>
            </a:r>
            <a:r>
              <a:rPr lang="sk-SK" dirty="0" err="1"/>
              <a:t>žno</a:t>
            </a:r>
            <a:r>
              <a:rPr lang="sk-SK" dirty="0"/>
              <a:t> použiť na </a:t>
            </a:r>
            <a:r>
              <a:rPr lang="sk-SK" b="1" dirty="0">
                <a:solidFill>
                  <a:srgbClr val="FF0000"/>
                </a:solidFill>
              </a:rPr>
              <a:t>nájdenie</a:t>
            </a:r>
            <a:r>
              <a:rPr lang="sk-SK" dirty="0"/>
              <a:t> orientovaných </a:t>
            </a:r>
            <a:r>
              <a:rPr lang="sk-SK" b="1" dirty="0">
                <a:solidFill>
                  <a:srgbClr val="FF0000"/>
                </a:solidFill>
              </a:rPr>
              <a:t>cyklov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Char char="•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Graf</a:t>
            </a:r>
          </a:p>
          <a:p>
            <a:pPr lvl="1"/>
            <a:r>
              <a:rPr lang="sk-SK" dirty="0"/>
              <a:t>prostriedok na zachytenie vzťahov medzi </a:t>
            </a:r>
            <a:r>
              <a:rPr lang="sk-SK" dirty="0" err="1"/>
              <a:t>objektami</a:t>
            </a:r>
            <a:endParaRPr lang="sk-SK" dirty="0"/>
          </a:p>
          <a:p>
            <a:r>
              <a:rPr lang="sk-SK" b="1" dirty="0"/>
              <a:t>Grafy a grafové algoritmy</a:t>
            </a:r>
          </a:p>
          <a:p>
            <a:pPr lvl="1"/>
            <a:r>
              <a:rPr lang="sk-SK" dirty="0"/>
              <a:t>neuveriteľné množstvo aplikácií a možností použitia</a:t>
            </a:r>
          </a:p>
          <a:p>
            <a:endParaRPr lang="sk-SK" sz="1800" dirty="0"/>
          </a:p>
          <a:p>
            <a:r>
              <a:rPr lang="sk-SK" b="1" dirty="0"/>
              <a:t>Prehľadávania grafov</a:t>
            </a:r>
            <a:endParaRPr lang="sk-SK" dirty="0"/>
          </a:p>
          <a:p>
            <a:pPr lvl="1"/>
            <a:r>
              <a:rPr lang="sk-SK" dirty="0"/>
              <a:t>overenie súvislosti, najkratšie cesty, kostry, ...</a:t>
            </a:r>
          </a:p>
          <a:p>
            <a:r>
              <a:rPr lang="sk-SK" b="1" dirty="0" err="1"/>
              <a:t>Topologické</a:t>
            </a:r>
            <a:r>
              <a:rPr lang="sk-SK" b="1" dirty="0"/>
              <a:t> triedenie</a:t>
            </a:r>
          </a:p>
          <a:p>
            <a:pPr lvl="1"/>
            <a:r>
              <a:rPr lang="sk-SK" dirty="0"/>
              <a:t>usporiadanie vrcholov orientovaného grafu, hľadanie orientovaných cyklov, ...</a:t>
            </a:r>
          </a:p>
        </p:txBody>
      </p:sp>
    </p:spTree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„Graf náš každodenný“</a:t>
            </a:r>
          </a:p>
        </p:txBody>
      </p:sp>
      <p:pic>
        <p:nvPicPr>
          <p:cNvPr id="75780" name="Picture 4" descr="http://www.wired.com/images_blogs/epicenter/2011/09/zuckerberg_open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1189695"/>
            <a:ext cx="4276950" cy="31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78" name="Picture 2" descr="https://developers.facebook.com/attachment/GraphAction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762" y="2688471"/>
            <a:ext cx="5506109" cy="3700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– form</a:t>
            </a:r>
            <a:r>
              <a:rPr lang="sk-SK"/>
              <a:t>álnejšie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00B050"/>
                </a:solidFill>
              </a:rPr>
              <a:t>Grafom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dirty="0"/>
              <a:t> nazývame dvojicu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(V, E)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0070C0"/>
                </a:solidFill>
              </a:rPr>
              <a:t>vrcholov grafu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en-US" dirty="0"/>
              <a:t>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(               )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hrán grafu </a:t>
            </a:r>
            <a:r>
              <a:rPr lang="en-US" dirty="0"/>
              <a:t>(</a:t>
            </a:r>
            <a:r>
              <a:rPr lang="sk-SK" dirty="0"/>
              <a:t>čiary, resp. šípky</a:t>
            </a:r>
            <a:r>
              <a:rPr lang="en-US" dirty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dirty="0"/>
              <a:t>Pr</a:t>
            </a:r>
            <a:r>
              <a:rPr lang="sk-SK" dirty="0" err="1"/>
              <a:t>íklady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vrcholy </a:t>
            </a:r>
            <a:r>
              <a:rPr lang="en-US" dirty="0"/>
              <a:t>= </a:t>
            </a:r>
            <a:r>
              <a:rPr lang="en-US" dirty="0" err="1"/>
              <a:t>mest</a:t>
            </a:r>
            <a:r>
              <a:rPr lang="sk-SK" dirty="0"/>
              <a:t>á, </a:t>
            </a:r>
            <a:r>
              <a:rPr lang="sk-SK" dirty="0" err="1"/>
              <a:t>hran</a:t>
            </a:r>
            <a:r>
              <a:rPr lang="en-US" dirty="0"/>
              <a:t>y = </a:t>
            </a:r>
            <a:r>
              <a:rPr lang="en-US" dirty="0" err="1"/>
              <a:t>priame</a:t>
            </a:r>
            <a:r>
              <a:rPr lang="en-US" dirty="0"/>
              <a:t>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mestami</a:t>
            </a:r>
            <a:endParaRPr lang="en-US" dirty="0"/>
          </a:p>
          <a:p>
            <a:pPr lvl="1" eaLnBrk="1" hangingPunct="1"/>
            <a:r>
              <a:rPr lang="en-US" dirty="0" err="1"/>
              <a:t>vrcholy</a:t>
            </a:r>
            <a:r>
              <a:rPr lang="en-US" dirty="0"/>
              <a:t> = </a:t>
            </a:r>
            <a:r>
              <a:rPr lang="en-US" dirty="0" err="1"/>
              <a:t>po</a:t>
            </a:r>
            <a:r>
              <a:rPr lang="sk-SK" dirty="0"/>
              <a:t>užívatelia </a:t>
            </a:r>
            <a:r>
              <a:rPr lang="sk-SK" dirty="0" err="1"/>
              <a:t>Facebook-u</a:t>
            </a:r>
            <a:r>
              <a:rPr lang="sk-SK" dirty="0"/>
              <a:t>, hrany </a:t>
            </a:r>
            <a:r>
              <a:rPr lang="en-US" dirty="0"/>
              <a:t>= </a:t>
            </a:r>
            <a:r>
              <a:rPr lang="en-US" dirty="0" err="1"/>
              <a:t>priate</a:t>
            </a:r>
            <a:r>
              <a:rPr lang="sk-SK" dirty="0" err="1"/>
              <a:t>ľstvo</a:t>
            </a:r>
            <a:r>
              <a:rPr lang="sk-SK" dirty="0"/>
              <a:t> medzi používateľmi FB</a:t>
            </a:r>
            <a:endParaRPr lang="en-US" dirty="0"/>
          </a:p>
          <a:p>
            <a:pPr lvl="1" eaLnBrk="1" hangingPunct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0923" y="2429745"/>
          <a:ext cx="156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Rovnica" r:id="rId3" imgW="660240" imgH="190440" progId="Equation.3">
                  <p:embed/>
                </p:oleObj>
              </mc:Choice>
              <mc:Fallback>
                <p:oleObj name="Rovnica" r:id="rId3" imgW="660240" imgH="19044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923" y="2429745"/>
                        <a:ext cx="1568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466307" y="3759770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323307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966244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37807" y="297395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109369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180682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895057" y="41883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94932" y="454558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037682" y="44027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323307" y="47598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" name="Straight Connector 18"/>
          <p:cNvCxnSpPr>
            <a:cxnSpLocks noChangeShapeType="1"/>
            <a:stCxn id="6" idx="7"/>
            <a:endCxn id="7" idx="3"/>
          </p:cNvCxnSpPr>
          <p:nvPr/>
        </p:nvCxnSpPr>
        <p:spPr bwMode="auto">
          <a:xfrm rot="5400000" flipH="1" flipV="1">
            <a:off x="5541588" y="3406551"/>
            <a:ext cx="420687" cy="4921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9"/>
          <p:cNvCxnSpPr>
            <a:cxnSpLocks noChangeShapeType="1"/>
            <a:stCxn id="7" idx="7"/>
            <a:endCxn id="8" idx="2"/>
          </p:cNvCxnSpPr>
          <p:nvPr/>
        </p:nvCxnSpPr>
        <p:spPr bwMode="auto">
          <a:xfrm rot="5400000" flipH="1" flipV="1">
            <a:off x="6487738" y="2741389"/>
            <a:ext cx="211137" cy="8890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23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7252119" y="3080320"/>
            <a:ext cx="857250" cy="2857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26"/>
          <p:cNvCxnSpPr>
            <a:cxnSpLocks noChangeShapeType="1"/>
            <a:stCxn id="14" idx="7"/>
            <a:endCxn id="13" idx="2"/>
          </p:cNvCxnSpPr>
          <p:nvPr/>
        </p:nvCxnSpPr>
        <p:spPr bwMode="auto">
          <a:xfrm rot="5400000" flipH="1" flipV="1">
            <a:off x="5630488" y="4384451"/>
            <a:ext cx="282575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  <a:stCxn id="5" idx="7"/>
            <a:endCxn id="8" idx="4"/>
          </p:cNvCxnSpPr>
          <p:nvPr/>
        </p:nvCxnSpPr>
        <p:spPr bwMode="auto">
          <a:xfrm rot="5400000" flipH="1" flipV="1">
            <a:off x="6595688" y="3241451"/>
            <a:ext cx="603250" cy="49688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32"/>
          <p:cNvCxnSpPr>
            <a:cxnSpLocks noChangeShapeType="1"/>
            <a:stCxn id="7" idx="5"/>
            <a:endCxn id="5" idx="1"/>
          </p:cNvCxnSpPr>
          <p:nvPr/>
        </p:nvCxnSpPr>
        <p:spPr bwMode="auto">
          <a:xfrm rot="16200000" flipH="1">
            <a:off x="6148807" y="3442270"/>
            <a:ext cx="349250" cy="3492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35"/>
          <p:cNvCxnSpPr>
            <a:cxnSpLocks noChangeShapeType="1"/>
            <a:stCxn id="6" idx="5"/>
            <a:endCxn id="13" idx="1"/>
          </p:cNvCxnSpPr>
          <p:nvPr/>
        </p:nvCxnSpPr>
        <p:spPr bwMode="auto">
          <a:xfrm rot="16200000" flipH="1">
            <a:off x="5577307" y="3942332"/>
            <a:ext cx="420687" cy="5635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" name="Straight Connector 38"/>
          <p:cNvCxnSpPr>
            <a:cxnSpLocks noChangeShapeType="1"/>
            <a:stCxn id="13" idx="0"/>
            <a:endCxn id="5" idx="3"/>
          </p:cNvCxnSpPr>
          <p:nvPr/>
        </p:nvCxnSpPr>
        <p:spPr bwMode="auto">
          <a:xfrm rot="5400000" flipH="1" flipV="1">
            <a:off x="6091657" y="3996307"/>
            <a:ext cx="460375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" name="Straight Connector 44"/>
          <p:cNvCxnSpPr>
            <a:cxnSpLocks noChangeShapeType="1"/>
            <a:stCxn id="5" idx="5"/>
            <a:endCxn id="12" idx="1"/>
          </p:cNvCxnSpPr>
          <p:nvPr/>
        </p:nvCxnSpPr>
        <p:spPr bwMode="auto">
          <a:xfrm rot="16200000" flipH="1">
            <a:off x="6470276" y="4120925"/>
            <a:ext cx="635000" cy="277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Straight Connector 47"/>
          <p:cNvCxnSpPr>
            <a:cxnSpLocks noChangeShapeType="1"/>
            <a:stCxn id="5" idx="6"/>
            <a:endCxn id="10" idx="2"/>
          </p:cNvCxnSpPr>
          <p:nvPr/>
        </p:nvCxnSpPr>
        <p:spPr bwMode="auto">
          <a:xfrm>
            <a:off x="6680619" y="3866132"/>
            <a:ext cx="500063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Straight Connector 50"/>
          <p:cNvCxnSpPr>
            <a:cxnSpLocks noChangeShapeType="1"/>
            <a:stCxn id="10" idx="5"/>
            <a:endCxn id="11" idx="2"/>
          </p:cNvCxnSpPr>
          <p:nvPr/>
        </p:nvCxnSpPr>
        <p:spPr bwMode="auto">
          <a:xfrm rot="16200000" flipH="1">
            <a:off x="7488657" y="3888357"/>
            <a:ext cx="280987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Straight Connector 53"/>
          <p:cNvCxnSpPr>
            <a:cxnSpLocks noChangeShapeType="1"/>
            <a:stCxn id="10" idx="6"/>
            <a:endCxn id="9" idx="3"/>
          </p:cNvCxnSpPr>
          <p:nvPr/>
        </p:nvCxnSpPr>
        <p:spPr bwMode="auto">
          <a:xfrm flipV="1">
            <a:off x="7394994" y="3442270"/>
            <a:ext cx="746125" cy="4953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225" name="Straight Connector 12"/>
          <p:cNvCxnSpPr>
            <a:cxnSpLocks noChangeShapeType="1"/>
            <a:stCxn id="9221" idx="7"/>
            <a:endCxn id="9222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6" name="Straight Connector 13"/>
          <p:cNvCxnSpPr>
            <a:cxnSpLocks noChangeShapeType="1"/>
            <a:stCxn id="9222" idx="6"/>
            <a:endCxn id="9223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Straight Connector 15"/>
          <p:cNvCxnSpPr>
            <a:cxnSpLocks noChangeShapeType="1"/>
            <a:stCxn id="9220" idx="7"/>
            <a:endCxn id="9222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Straight Connector 17"/>
          <p:cNvCxnSpPr>
            <a:cxnSpLocks noChangeShapeType="1"/>
            <a:stCxn id="9220" idx="6"/>
            <a:endCxn id="9224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18"/>
          <p:cNvCxnSpPr>
            <a:cxnSpLocks noChangeShapeType="1"/>
            <a:stCxn id="9224" idx="0"/>
            <a:endCxn id="9223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vrcholmi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i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hrana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</a:t>
            </a:r>
            <a:r>
              <a:rPr lang="en-US" dirty="0" err="1"/>
              <a:t>oznam</a:t>
            </a:r>
            <a:r>
              <a:rPr lang="en-US" dirty="0"/>
              <a:t> hr</a:t>
            </a:r>
            <a:r>
              <a:rPr lang="sk-SK" dirty="0" err="1"/>
              <a:t>án</a:t>
            </a:r>
            <a:r>
              <a:rPr lang="en-US" dirty="0"/>
              <a:t> + </a:t>
            </a:r>
            <a:r>
              <a:rPr lang="en-US" dirty="0" err="1"/>
              <a:t>zoznam</a:t>
            </a:r>
            <a:r>
              <a:rPr lang="en-US" dirty="0"/>
              <a:t> </a:t>
            </a:r>
            <a:r>
              <a:rPr lang="en-US" dirty="0" err="1"/>
              <a:t>vrcholov</a:t>
            </a:r>
            <a:r>
              <a:rPr lang="sk-SK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D), (B, D), (D, E), (B, C), (C, E)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B, C, D, E)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Hrana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 +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Vrchol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?</a:t>
            </a:r>
          </a:p>
          <a:p>
            <a:pPr eaLnBrk="1" hangingPunct="1"/>
            <a:endParaRPr lang="sk-SK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Inciden</a:t>
            </a:r>
            <a:r>
              <a:rPr lang="sk-SK" b="1" dirty="0" err="1">
                <a:solidFill>
                  <a:srgbClr val="FF0000"/>
                </a:solidFill>
              </a:rPr>
              <a:t>čná</a:t>
            </a:r>
            <a:r>
              <a:rPr lang="sk-SK" b="1" dirty="0">
                <a:solidFill>
                  <a:srgbClr val="FF0000"/>
                </a:solidFill>
              </a:rPr>
              <a:t> matica </a:t>
            </a:r>
            <a:r>
              <a:rPr lang="sk-SK" dirty="0"/>
              <a:t>pre graf s </a:t>
            </a:r>
            <a:r>
              <a:rPr lang="sk-SK" i="1" dirty="0"/>
              <a:t>n</a:t>
            </a:r>
            <a:r>
              <a:rPr lang="sk-SK" dirty="0"/>
              <a:t> vrcholmi a </a:t>
            </a:r>
            <a:r>
              <a:rPr lang="sk-SK" i="1" dirty="0"/>
              <a:t>m</a:t>
            </a:r>
            <a:r>
              <a:rPr lang="sk-SK" dirty="0"/>
              <a:t> hranami:</a:t>
            </a:r>
          </a:p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[n][m]</a:t>
            </a:r>
          </a:p>
          <a:p>
            <a:pPr lvl="1" eaLnBrk="1" hangingPunct="1"/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[u][e]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, pr</a:t>
            </a:r>
            <a:r>
              <a:rPr lang="sk-SK" dirty="0" err="1"/>
              <a:t>áve</a:t>
            </a:r>
            <a:r>
              <a:rPr lang="sk-SK" dirty="0"/>
              <a:t> vtedy keď vrchol </a:t>
            </a:r>
            <a:r>
              <a:rPr lang="sk-SK" b="1" dirty="0"/>
              <a:t>u</a:t>
            </a:r>
            <a:r>
              <a:rPr lang="sk-SK" dirty="0"/>
              <a:t> je jedným z koncových vrcholov hrany </a:t>
            </a:r>
            <a:r>
              <a:rPr lang="sk-SK" b="1" dirty="0"/>
              <a:t>e</a:t>
            </a:r>
          </a:p>
          <a:p>
            <a:pPr lvl="1" eaLnBrk="1" hangingPunct="1"/>
            <a:r>
              <a:rPr lang="sk-SK" dirty="0"/>
              <a:t>hrana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(u, v) </a:t>
            </a:r>
            <a:r>
              <a:rPr lang="en-US" dirty="0"/>
              <a:t>je </a:t>
            </a:r>
            <a:r>
              <a:rPr lang="en-US" b="1" dirty="0" err="1">
                <a:solidFill>
                  <a:srgbClr val="FF0000"/>
                </a:solidFill>
              </a:rPr>
              <a:t>incidentn</a:t>
            </a:r>
            <a:r>
              <a:rPr lang="sk-SK" b="1" dirty="0">
                <a:solidFill>
                  <a:srgbClr val="FF0000"/>
                </a:solidFill>
              </a:rPr>
              <a:t>á</a:t>
            </a:r>
            <a:r>
              <a:rPr lang="sk-SK" dirty="0"/>
              <a:t> s vrcholmi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sk-SK" b="1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b="1" dirty="0"/>
          </a:p>
          <a:p>
            <a:pPr lvl="1" eaLnBrk="1" hangingPunct="1"/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6929438" y="2678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86438" y="27495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000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8143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8175625" y="29241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0249" name="Straight Connector 8"/>
          <p:cNvCxnSpPr>
            <a:cxnSpLocks noChangeShapeType="1"/>
            <a:stCxn id="10245" idx="7"/>
            <a:endCxn id="10246" idx="2"/>
          </p:cNvCxnSpPr>
          <p:nvPr/>
        </p:nvCxnSpPr>
        <p:spPr bwMode="auto">
          <a:xfrm rot="5400000" flipH="1" flipV="1">
            <a:off x="6094413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Straight Connector 9"/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215188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Straight Connector 10"/>
          <p:cNvCxnSpPr>
            <a:cxnSpLocks noChangeShapeType="1"/>
            <a:stCxn id="10244" idx="7"/>
            <a:endCxn id="10246" idx="4"/>
          </p:cNvCxnSpPr>
          <p:nvPr/>
        </p:nvCxnSpPr>
        <p:spPr bwMode="auto">
          <a:xfrm rot="16200000" flipV="1">
            <a:off x="6808788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Straight Connector 11"/>
          <p:cNvCxnSpPr>
            <a:cxnSpLocks noChangeShapeType="1"/>
            <a:stCxn id="10244" idx="6"/>
            <a:endCxn id="10248" idx="2"/>
          </p:cNvCxnSpPr>
          <p:nvPr/>
        </p:nvCxnSpPr>
        <p:spPr bwMode="auto">
          <a:xfrm>
            <a:off x="7143750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Straight Connector 12"/>
          <p:cNvCxnSpPr>
            <a:cxnSpLocks noChangeShapeType="1"/>
            <a:stCxn id="10248" idx="0"/>
            <a:endCxn id="10247" idx="4"/>
          </p:cNvCxnSpPr>
          <p:nvPr/>
        </p:nvCxnSpPr>
        <p:spPr bwMode="auto">
          <a:xfrm rot="16200000" flipV="1">
            <a:off x="7858126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600431" y="3018047"/>
            <a:ext cx="7493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892425"/>
            <a:ext cx="7540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875" y="3178175"/>
            <a:ext cx="75882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38" y="1463675"/>
            <a:ext cx="7667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875" y="1463675"/>
            <a:ext cx="7477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Objektový prístup </a:t>
            </a:r>
            <a:r>
              <a:rPr lang="en-US" dirty="0"/>
              <a:t>(</a:t>
            </a:r>
            <a:r>
              <a:rPr lang="en-US" dirty="0" err="1"/>
              <a:t>kni</a:t>
            </a:r>
            <a:r>
              <a:rPr lang="sk-SK" dirty="0"/>
              <a:t>žnica </a:t>
            </a:r>
            <a:r>
              <a:rPr lang="en-US" i="1" dirty="0" err="1"/>
              <a:t>PAZGraphs</a:t>
            </a:r>
            <a:r>
              <a:rPr lang="sk-SK" i="1" dirty="0"/>
              <a:t>.jar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objekty: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Graph</a:t>
            </a:r>
            <a:r>
              <a:rPr lang="sk-SK" dirty="0"/>
              <a:t> – reprezentuje graf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Vertex</a:t>
            </a:r>
            <a:r>
              <a:rPr lang="sk-SK" dirty="0"/>
              <a:t> – reprezentuje vrchol grafu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Edge</a:t>
            </a:r>
            <a:r>
              <a:rPr lang="sk-SK" dirty="0"/>
              <a:t> – reprezentuje hranu v grafe</a:t>
            </a:r>
            <a:endParaRPr lang="en-US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"Janko"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"Marienka"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priatelstvo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(u, v);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6605</TotalTime>
  <Words>2425</Words>
  <Application>Microsoft Office PowerPoint</Application>
  <PresentationFormat>Prezentácia na obrazovke (4:3)</PresentationFormat>
  <Paragraphs>691</Paragraphs>
  <Slides>60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60</vt:i4>
      </vt:variant>
    </vt:vector>
  </HeadingPairs>
  <TitlesOfParts>
    <vt:vector size="71" baseType="lpstr">
      <vt:lpstr>MS Gothic</vt:lpstr>
      <vt:lpstr>Arial</vt:lpstr>
      <vt:lpstr>Consolas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Rovnica</vt:lpstr>
      <vt:lpstr>8. prednáška (17.4.2023)</vt:lpstr>
      <vt:lpstr>Čo nie sú grafy ...</vt:lpstr>
      <vt:lpstr>Graphs are everywhere!</vt:lpstr>
      <vt:lpstr>Grafy …</vt:lpstr>
      <vt:lpstr>Zovšeobecnenie relácií ...</vt:lpstr>
      <vt:lpstr>Grafy – formálnejšie</vt:lpstr>
      <vt:lpstr>Ako uložiť graf v programe?</vt:lpstr>
      <vt:lpstr>Ako uložiť graf v programe?</vt:lpstr>
      <vt:lpstr>Ako uložiť graf v programe?</vt:lpstr>
      <vt:lpstr>Prezentácia programu PowerPoint</vt:lpstr>
      <vt:lpstr>Súvislosť grafu</vt:lpstr>
      <vt:lpstr>Súvislosť: Pozriem a vidím?</vt:lpstr>
      <vt:lpstr>Terminológia (neformálne)</vt:lpstr>
      <vt:lpstr>Súvislosť grafu - idea</vt:lpstr>
      <vt:lpstr>Prehľadávanie do šírky</vt:lpstr>
      <vt:lpstr>Prehľadávanie do šírky</vt:lpstr>
      <vt:lpstr>Prehľadávanie do šírky</vt:lpstr>
      <vt:lpstr>Prehľadávanie do šírky</vt:lpstr>
      <vt:lpstr>Prehľadávanie do šírky</vt:lpstr>
      <vt:lpstr>Prehľadávanie do šírky - BFS</vt:lpstr>
      <vt:lpstr>Prehľadávanie do šírky - BFS</vt:lpstr>
      <vt:lpstr>Prehľadávanie do šírky - BFS</vt:lpstr>
      <vt:lpstr>Prehľadávanie do šírky - BFS</vt:lpstr>
      <vt:lpstr>Kostra grafu</vt:lpstr>
      <vt:lpstr>Aplikácie BFS</vt:lpstr>
      <vt:lpstr>Prehľadávanie do hĺbky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Rekurzívne DFS</vt:lpstr>
      <vt:lpstr>Nerekurzívne DFS</vt:lpstr>
      <vt:lpstr>Vlastnosti DFS</vt:lpstr>
      <vt:lpstr>BFS vs. DFS</vt:lpstr>
      <vt:lpstr>Grafová terminológia</vt:lpstr>
      <vt:lpstr>Prezentácia programu PowerPoint</vt:lpstr>
      <vt:lpstr>Orientovaný graf</vt:lpstr>
      <vt:lpstr>Orientovaný graf v programe</vt:lpstr>
      <vt:lpstr>Algoritmy pre orient. grafy</vt:lpstr>
      <vt:lpstr>Topologické usporiadanie</vt:lpstr>
      <vt:lpstr>Topologické usporiadanie</vt:lpstr>
      <vt:lpstr>Topologické usporiadanie</vt:lpstr>
      <vt:lpstr>Topologické usporiadanie</vt:lpstr>
      <vt:lpstr>TopSort - algoritmus</vt:lpstr>
      <vt:lpstr>TopSort – vizualizácia</vt:lpstr>
      <vt:lpstr>Topologické usporiadanie</vt:lpstr>
      <vt:lpstr>Sumarizácia</vt:lpstr>
      <vt:lpstr>„Graf náš každodenný“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582</cp:revision>
  <dcterms:created xsi:type="dcterms:W3CDTF">2007-01-29T19:11:06Z</dcterms:created>
  <dcterms:modified xsi:type="dcterms:W3CDTF">2023-04-17T10:36:01Z</dcterms:modified>
</cp:coreProperties>
</file>